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sldIdLst>
    <p:sldId id="279" r:id="rId2"/>
    <p:sldId id="265" r:id="rId3"/>
    <p:sldId id="257" r:id="rId4"/>
    <p:sldId id="258" r:id="rId5"/>
    <p:sldId id="259" r:id="rId6"/>
    <p:sldId id="260" r:id="rId7"/>
    <p:sldId id="261" r:id="rId8"/>
    <p:sldId id="263" r:id="rId9"/>
    <p:sldId id="266" r:id="rId10"/>
    <p:sldId id="267" r:id="rId11"/>
    <p:sldId id="268" r:id="rId12"/>
    <p:sldId id="269" r:id="rId13"/>
    <p:sldId id="273" r:id="rId14"/>
    <p:sldId id="272" r:id="rId15"/>
    <p:sldId id="274" r:id="rId16"/>
    <p:sldId id="275" r:id="rId17"/>
    <p:sldId id="271" r:id="rId18"/>
    <p:sldId id="276" r:id="rId19"/>
    <p:sldId id="270" r:id="rId20"/>
    <p:sldId id="277" r:id="rId21"/>
    <p:sldId id="278"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5884956-01CE-4E6E-A9FC-18E4410D0BD1}" type="datetimeFigureOut">
              <a:rPr lang="ru-RU" smtClean="0"/>
              <a:t>18.04.2022</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9CD8AF5-357F-4C85-A416-C31B66AFFE40}" type="slidenum">
              <a:rPr lang="ru-RU" smtClean="0"/>
              <a:t>‹#›</a:t>
            </a:fld>
            <a:endParaRPr lang="ru-RU"/>
          </a:p>
        </p:txBody>
      </p:sp>
    </p:spTree>
    <p:extLst>
      <p:ext uri="{BB962C8B-B14F-4D97-AF65-F5344CB8AC3E}">
        <p14:creationId xmlns:p14="http://schemas.microsoft.com/office/powerpoint/2010/main" val="3227864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5884956-01CE-4E6E-A9FC-18E4410D0BD1}" type="datetimeFigureOut">
              <a:rPr lang="ru-RU" smtClean="0"/>
              <a:t>18.04.2022</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9CD8AF5-357F-4C85-A416-C31B66AFFE40}" type="slidenum">
              <a:rPr lang="ru-RU" smtClean="0"/>
              <a:t>‹#›</a:t>
            </a:fld>
            <a:endParaRPr lang="ru-RU"/>
          </a:p>
        </p:txBody>
      </p:sp>
    </p:spTree>
    <p:extLst>
      <p:ext uri="{BB962C8B-B14F-4D97-AF65-F5344CB8AC3E}">
        <p14:creationId xmlns:p14="http://schemas.microsoft.com/office/powerpoint/2010/main" val="2403933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5884956-01CE-4E6E-A9FC-18E4410D0BD1}" type="datetimeFigureOut">
              <a:rPr lang="ru-RU" smtClean="0"/>
              <a:t>18.04.2022</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9CD8AF5-357F-4C85-A416-C31B66AFFE40}"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34255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C5884956-01CE-4E6E-A9FC-18E4410D0BD1}" type="datetimeFigureOut">
              <a:rPr lang="ru-RU" smtClean="0"/>
              <a:t>18.04.2022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9CD8AF5-357F-4C85-A416-C31B66AFFE40}" type="slidenum">
              <a:rPr lang="ru-RU" smtClean="0"/>
              <a:t>‹#›</a:t>
            </a:fld>
            <a:endParaRPr lang="ru-RU"/>
          </a:p>
        </p:txBody>
      </p:sp>
    </p:spTree>
    <p:extLst>
      <p:ext uri="{BB962C8B-B14F-4D97-AF65-F5344CB8AC3E}">
        <p14:creationId xmlns:p14="http://schemas.microsoft.com/office/powerpoint/2010/main" val="1914248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C5884956-01CE-4E6E-A9FC-18E4410D0BD1}" type="datetimeFigureOut">
              <a:rPr lang="ru-RU" smtClean="0"/>
              <a:t>18.04.2022</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9CD8AF5-357F-4C85-A416-C31B66AFFE40}"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4084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C5884956-01CE-4E6E-A9FC-18E4410D0BD1}" type="datetimeFigureOut">
              <a:rPr lang="ru-RU" smtClean="0"/>
              <a:t>18.04.2022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9CD8AF5-357F-4C85-A416-C31B66AFFE40}" type="slidenum">
              <a:rPr lang="ru-RU" smtClean="0"/>
              <a:t>‹#›</a:t>
            </a:fld>
            <a:endParaRPr lang="ru-RU"/>
          </a:p>
        </p:txBody>
      </p:sp>
    </p:spTree>
    <p:extLst>
      <p:ext uri="{BB962C8B-B14F-4D97-AF65-F5344CB8AC3E}">
        <p14:creationId xmlns:p14="http://schemas.microsoft.com/office/powerpoint/2010/main" val="2639264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5884956-01CE-4E6E-A9FC-18E4410D0BD1}" type="datetimeFigureOut">
              <a:rPr lang="ru-RU" smtClean="0"/>
              <a:t>18.04.2022</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9CD8AF5-357F-4C85-A416-C31B66AFFE40}" type="slidenum">
              <a:rPr lang="ru-RU" smtClean="0"/>
              <a:t>‹#›</a:t>
            </a:fld>
            <a:endParaRPr lang="ru-RU"/>
          </a:p>
        </p:txBody>
      </p:sp>
    </p:spTree>
    <p:extLst>
      <p:ext uri="{BB962C8B-B14F-4D97-AF65-F5344CB8AC3E}">
        <p14:creationId xmlns:p14="http://schemas.microsoft.com/office/powerpoint/2010/main" val="3145017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5884956-01CE-4E6E-A9FC-18E4410D0BD1}" type="datetimeFigureOut">
              <a:rPr lang="ru-RU" smtClean="0"/>
              <a:t>18.04.2022</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9CD8AF5-357F-4C85-A416-C31B66AFFE40}" type="slidenum">
              <a:rPr lang="ru-RU" smtClean="0"/>
              <a:t>‹#›</a:t>
            </a:fld>
            <a:endParaRPr lang="ru-RU"/>
          </a:p>
        </p:txBody>
      </p:sp>
    </p:spTree>
    <p:extLst>
      <p:ext uri="{BB962C8B-B14F-4D97-AF65-F5344CB8AC3E}">
        <p14:creationId xmlns:p14="http://schemas.microsoft.com/office/powerpoint/2010/main" val="1256112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5884956-01CE-4E6E-A9FC-18E4410D0BD1}" type="datetimeFigureOut">
              <a:rPr lang="ru-RU" smtClean="0"/>
              <a:t>18.04.2022</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9CD8AF5-357F-4C85-A416-C31B66AFFE40}" type="slidenum">
              <a:rPr lang="ru-RU" smtClean="0"/>
              <a:t>‹#›</a:t>
            </a:fld>
            <a:endParaRPr lang="ru-RU"/>
          </a:p>
        </p:txBody>
      </p:sp>
    </p:spTree>
    <p:extLst>
      <p:ext uri="{BB962C8B-B14F-4D97-AF65-F5344CB8AC3E}">
        <p14:creationId xmlns:p14="http://schemas.microsoft.com/office/powerpoint/2010/main" val="3724815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5884956-01CE-4E6E-A9FC-18E4410D0BD1}" type="datetimeFigureOut">
              <a:rPr lang="ru-RU" smtClean="0"/>
              <a:t>18.04.2022</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9CD8AF5-357F-4C85-A416-C31B66AFFE40}" type="slidenum">
              <a:rPr lang="ru-RU" smtClean="0"/>
              <a:t>‹#›</a:t>
            </a:fld>
            <a:endParaRPr lang="ru-RU"/>
          </a:p>
        </p:txBody>
      </p:sp>
    </p:spTree>
    <p:extLst>
      <p:ext uri="{BB962C8B-B14F-4D97-AF65-F5344CB8AC3E}">
        <p14:creationId xmlns:p14="http://schemas.microsoft.com/office/powerpoint/2010/main" val="1218893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5884956-01CE-4E6E-A9FC-18E4410D0BD1}" type="datetimeFigureOut">
              <a:rPr lang="ru-RU" smtClean="0"/>
              <a:t>18.04.2022</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9CD8AF5-357F-4C85-A416-C31B66AFFE40}" type="slidenum">
              <a:rPr lang="ru-RU" smtClean="0"/>
              <a:t>‹#›</a:t>
            </a:fld>
            <a:endParaRPr lang="ru-RU"/>
          </a:p>
        </p:txBody>
      </p:sp>
    </p:spTree>
    <p:extLst>
      <p:ext uri="{BB962C8B-B14F-4D97-AF65-F5344CB8AC3E}">
        <p14:creationId xmlns:p14="http://schemas.microsoft.com/office/powerpoint/2010/main" val="27134106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5884956-01CE-4E6E-A9FC-18E4410D0BD1}" type="datetimeFigureOut">
              <a:rPr lang="ru-RU" smtClean="0"/>
              <a:t>18.04.2022</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9CD8AF5-357F-4C85-A416-C31B66AFFE40}" type="slidenum">
              <a:rPr lang="ru-RU" smtClean="0"/>
              <a:t>‹#›</a:t>
            </a:fld>
            <a:endParaRPr lang="ru-RU"/>
          </a:p>
        </p:txBody>
      </p:sp>
    </p:spTree>
    <p:extLst>
      <p:ext uri="{BB962C8B-B14F-4D97-AF65-F5344CB8AC3E}">
        <p14:creationId xmlns:p14="http://schemas.microsoft.com/office/powerpoint/2010/main" val="255017923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5884956-01CE-4E6E-A9FC-18E4410D0BD1}" type="datetimeFigureOut">
              <a:rPr lang="ru-RU" smtClean="0"/>
              <a:t>18.04.2022</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9CD8AF5-357F-4C85-A416-C31B66AFFE40}" type="slidenum">
              <a:rPr lang="ru-RU" smtClean="0"/>
              <a:t>‹#›</a:t>
            </a:fld>
            <a:endParaRPr lang="ru-RU"/>
          </a:p>
        </p:txBody>
      </p:sp>
    </p:spTree>
    <p:extLst>
      <p:ext uri="{BB962C8B-B14F-4D97-AF65-F5344CB8AC3E}">
        <p14:creationId xmlns:p14="http://schemas.microsoft.com/office/powerpoint/2010/main" val="253178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884956-01CE-4E6E-A9FC-18E4410D0BD1}" type="datetimeFigureOut">
              <a:rPr lang="ru-RU" smtClean="0"/>
              <a:t>18.04.2022</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9CD8AF5-357F-4C85-A416-C31B66AFFE40}" type="slidenum">
              <a:rPr lang="ru-RU" smtClean="0"/>
              <a:t>‹#›</a:t>
            </a:fld>
            <a:endParaRPr lang="ru-RU"/>
          </a:p>
        </p:txBody>
      </p:sp>
    </p:spTree>
    <p:extLst>
      <p:ext uri="{BB962C8B-B14F-4D97-AF65-F5344CB8AC3E}">
        <p14:creationId xmlns:p14="http://schemas.microsoft.com/office/powerpoint/2010/main" val="1627410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5884956-01CE-4E6E-A9FC-18E4410D0BD1}" type="datetimeFigureOut">
              <a:rPr lang="ru-RU" smtClean="0"/>
              <a:t>18.04.2022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9CD8AF5-357F-4C85-A416-C31B66AFFE40}" type="slidenum">
              <a:rPr lang="ru-RU" smtClean="0"/>
              <a:t>‹#›</a:t>
            </a:fld>
            <a:endParaRPr lang="ru-RU"/>
          </a:p>
        </p:txBody>
      </p:sp>
    </p:spTree>
    <p:extLst>
      <p:ext uri="{BB962C8B-B14F-4D97-AF65-F5344CB8AC3E}">
        <p14:creationId xmlns:p14="http://schemas.microsoft.com/office/powerpoint/2010/main" val="350700953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5884956-01CE-4E6E-A9FC-18E4410D0BD1}" type="datetimeFigureOut">
              <a:rPr lang="ru-RU" smtClean="0"/>
              <a:t>18.04.2022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9CD8AF5-357F-4C85-A416-C31B66AFFE40}" type="slidenum">
              <a:rPr lang="ru-RU" smtClean="0"/>
              <a:t>‹#›</a:t>
            </a:fld>
            <a:endParaRPr lang="ru-RU"/>
          </a:p>
        </p:txBody>
      </p:sp>
    </p:spTree>
    <p:extLst>
      <p:ext uri="{BB962C8B-B14F-4D97-AF65-F5344CB8AC3E}">
        <p14:creationId xmlns:p14="http://schemas.microsoft.com/office/powerpoint/2010/main" val="3315383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5884956-01CE-4E6E-A9FC-18E4410D0BD1}" type="datetimeFigureOut">
              <a:rPr lang="ru-RU" smtClean="0"/>
              <a:t>18.04.2022</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9CD8AF5-357F-4C85-A416-C31B66AFFE40}" type="slidenum">
              <a:rPr lang="ru-RU" smtClean="0"/>
              <a:t>‹#›</a:t>
            </a:fld>
            <a:endParaRPr lang="ru-RU"/>
          </a:p>
        </p:txBody>
      </p:sp>
    </p:spTree>
    <p:extLst>
      <p:ext uri="{BB962C8B-B14F-4D97-AF65-F5344CB8AC3E}">
        <p14:creationId xmlns:p14="http://schemas.microsoft.com/office/powerpoint/2010/main" val="332747258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2.emf"/><Relationship Id="rId5" Type="http://schemas.openxmlformats.org/officeDocument/2006/relationships/oleObject" Target="../embeddings/oleObject1.bin"/><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image" Target="../media/image23.e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9879"/>
            <a:ext cx="12192000" cy="6858000"/>
          </a:xfrm>
          <a:prstGeom prst="rect">
            <a:avLst/>
          </a:prstGeom>
        </p:spPr>
      </p:pic>
      <p:sp>
        <p:nvSpPr>
          <p:cNvPr id="5" name="TextBox 4"/>
          <p:cNvSpPr txBox="1"/>
          <p:nvPr/>
        </p:nvSpPr>
        <p:spPr>
          <a:xfrm>
            <a:off x="5434891" y="2370556"/>
            <a:ext cx="6239373" cy="2041585"/>
          </a:xfrm>
          <a:prstGeom prst="rect">
            <a:avLst/>
          </a:prstGeom>
          <a:noFill/>
        </p:spPr>
        <p:txBody>
          <a:bodyPr wrap="square" rtlCol="0">
            <a:spAutoFit/>
          </a:bodyPr>
          <a:lstStyle/>
          <a:p>
            <a:pPr algn="ctr">
              <a:spcAft>
                <a:spcPts val="800"/>
              </a:spcAft>
            </a:pPr>
            <a:r>
              <a:rPr lang="ru-RU"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Проект</a:t>
            </a:r>
            <a:endParaRPr lang="ru-RU"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800"/>
              </a:spcAft>
            </a:pPr>
            <a:r>
              <a:rPr lang="ru-RU" sz="4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«Мотт мел бу – дехар ду къам»</a:t>
            </a:r>
          </a:p>
        </p:txBody>
      </p:sp>
      <p:sp>
        <p:nvSpPr>
          <p:cNvPr id="6" name="Прямоугольник 5"/>
          <p:cNvSpPr/>
          <p:nvPr/>
        </p:nvSpPr>
        <p:spPr>
          <a:xfrm>
            <a:off x="9208400" y="5242014"/>
            <a:ext cx="3431779" cy="1128514"/>
          </a:xfrm>
          <a:prstGeom prst="rect">
            <a:avLst/>
          </a:prstGeom>
        </p:spPr>
        <p:txBody>
          <a:bodyPr wrap="square">
            <a:spAutoFit/>
          </a:bodyPr>
          <a:lstStyle/>
          <a:p>
            <a:pPr>
              <a:spcAft>
                <a:spcPts val="800"/>
              </a:spcAft>
            </a:pPr>
            <a:r>
              <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Кечйинарг </a:t>
            </a:r>
            <a:endPar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00"/>
              </a:spcAft>
            </a:pPr>
            <a:r>
              <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юкъараллин хьехархо</a:t>
            </a:r>
            <a:endPar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00"/>
              </a:spcAft>
            </a:pPr>
            <a:r>
              <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Шапаева Н. Х.</a:t>
            </a:r>
            <a:endPar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720417" y="2520429"/>
            <a:ext cx="4547323" cy="3026036"/>
          </a:xfrm>
          <a:prstGeom prst="snip2DiagRect">
            <a:avLst/>
          </a:prstGeom>
          <a:solidFill>
            <a:srgbClr val="FFFFFF">
              <a:shade val="85000"/>
            </a:srgbClr>
          </a:solidFill>
          <a:ln w="57150"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2549485" y="1044257"/>
            <a:ext cx="7093041" cy="923330"/>
          </a:xfrm>
          <a:prstGeom prst="rect">
            <a:avLst/>
          </a:prstGeom>
          <a:noFill/>
        </p:spPr>
        <p:txBody>
          <a:bodyPr wrap="square" rtlCol="0">
            <a:spAutoFit/>
          </a:bodyPr>
          <a:lstStyle/>
          <a:p>
            <a:pPr marR="201927" algn="ctr">
              <a:tabLst>
                <a:tab pos="3060662" algn="l"/>
              </a:tabLst>
            </a:pPr>
            <a:r>
              <a:rPr lang="ru-RU" dirty="0">
                <a:solidFill>
                  <a:srgbClr val="002060"/>
                </a:solidFill>
                <a:latin typeface="Times New Roman" panose="02020603050405020304" pitchFamily="18" charset="0"/>
                <a:ea typeface="Times New Roman" panose="02020603050405020304" pitchFamily="18" charset="0"/>
              </a:rPr>
              <a:t>Муниципальни бюджетни школал хьалхара дешаран учреждени</a:t>
            </a:r>
          </a:p>
          <a:p>
            <a:pPr marR="201927" algn="ctr">
              <a:tabLst>
                <a:tab pos="3060662" algn="l"/>
              </a:tabLst>
            </a:pPr>
            <a:r>
              <a:rPr lang="ru-RU" dirty="0">
                <a:solidFill>
                  <a:srgbClr val="002060"/>
                </a:solidFill>
                <a:latin typeface="Times New Roman" panose="02020603050405020304" pitchFamily="18" charset="0"/>
                <a:ea typeface="Times New Roman" panose="02020603050405020304" pitchFamily="18" charset="0"/>
              </a:rPr>
              <a:t>«Гуьмсан муниципальни к1оштан</a:t>
            </a:r>
          </a:p>
          <a:p>
            <a:pPr marR="201927" algn="ctr">
              <a:tabLst>
                <a:tab pos="3060662" algn="l"/>
              </a:tabLst>
            </a:pPr>
            <a:r>
              <a:rPr lang="ru-RU" dirty="0">
                <a:solidFill>
                  <a:srgbClr val="002060"/>
                </a:solidFill>
                <a:latin typeface="Times New Roman" panose="02020603050405020304" pitchFamily="18" charset="0"/>
                <a:ea typeface="Times New Roman" panose="02020603050405020304" pitchFamily="18" charset="0"/>
              </a:rPr>
              <a:t>Гуьмсе г1алан «Берийн беш №17 «Жемчужина»</a:t>
            </a:r>
          </a:p>
        </p:txBody>
      </p:sp>
    </p:spTree>
    <p:extLst>
      <p:ext uri="{BB962C8B-B14F-4D97-AF65-F5344CB8AC3E}">
        <p14:creationId xmlns:p14="http://schemas.microsoft.com/office/powerpoint/2010/main" val="1844187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Прямоугольник 1"/>
          <p:cNvSpPr/>
          <p:nvPr/>
        </p:nvSpPr>
        <p:spPr>
          <a:xfrm>
            <a:off x="818370" y="419042"/>
            <a:ext cx="10943573" cy="6019918"/>
          </a:xfrm>
          <a:prstGeom prst="rect">
            <a:avLst/>
          </a:prstGeom>
        </p:spPr>
        <p:txBody>
          <a:bodyPr wrap="square">
            <a:spAutoFit/>
          </a:bodyPr>
          <a:lstStyle/>
          <a:p>
            <a:pPr indent="180338" algn="just">
              <a:lnSpc>
                <a:spcPct val="107000"/>
              </a:lnSpc>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Сатийсаман хилам:</a:t>
            </a:r>
            <a:endParaRPr lang="ru-RU" sz="2400" dirty="0">
              <a:latin typeface="Times New Roman" panose="02020603050405020304" pitchFamily="18" charset="0"/>
              <a:ea typeface="Times New Roman" panose="02020603050405020304" pitchFamily="18" charset="0"/>
              <a:cs typeface="Times New Roman" panose="02020603050405020304" pitchFamily="18" charset="0"/>
            </a:endParaRPr>
          </a:p>
          <a:p>
            <a:pPr indent="180338" algn="just">
              <a:lnSpc>
                <a:spcPct val="107000"/>
              </a:lnSpc>
            </a:pPr>
            <a:r>
              <a:rPr lang="ru-RU" sz="2400" i="1" dirty="0">
                <a:latin typeface="Times New Roman" panose="02020603050405020304" pitchFamily="18" charset="0"/>
                <a:ea typeface="Times New Roman" panose="02020603050405020304" pitchFamily="18" charset="0"/>
                <a:cs typeface="Times New Roman" panose="02020603050405020304" pitchFamily="18" charset="0"/>
              </a:rPr>
              <a:t>Берашна лерина:</a:t>
            </a:r>
            <a:endParaRPr lang="ru-RU" sz="2400" dirty="0">
              <a:latin typeface="Times New Roman" panose="02020603050405020304" pitchFamily="18" charset="0"/>
              <a:ea typeface="Times New Roman" panose="02020603050405020304" pitchFamily="18" charset="0"/>
              <a:cs typeface="Times New Roman" panose="02020603050405020304" pitchFamily="18" charset="0"/>
            </a:endParaRP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 ненан мотт безар, Даймохк безар, культура йовза лаам берийн самабаккхар;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 шен къоман исбаьхьаллин кхолларалла, г1иллакх-оьздангалла, ламасташ, 1адаташ довза, деза лаам кхетош – кхиор; шен мотт, къам лардан лаам кхоллабалийтар.</a:t>
            </a:r>
          </a:p>
          <a:p>
            <a:pPr indent="180338" algn="just">
              <a:lnSpc>
                <a:spcPct val="107000"/>
              </a:lnSpc>
            </a:pPr>
            <a:r>
              <a:rPr lang="ru-RU" sz="2400" i="1" dirty="0">
                <a:latin typeface="Times New Roman" panose="02020603050405020304" pitchFamily="18" charset="0"/>
                <a:ea typeface="Times New Roman" panose="02020603050405020304" pitchFamily="18" charset="0"/>
                <a:cs typeface="Times New Roman" panose="02020603050405020304" pitchFamily="18" charset="0"/>
              </a:rPr>
              <a:t>Кхетош - кхиорхошна лерина:</a:t>
            </a:r>
            <a:endParaRPr lang="ru-RU" sz="2400" dirty="0">
              <a:latin typeface="Times New Roman" panose="02020603050405020304" pitchFamily="18" charset="0"/>
              <a:ea typeface="Times New Roman" panose="02020603050405020304" pitchFamily="18" charset="0"/>
              <a:cs typeface="Times New Roman" panose="02020603050405020304" pitchFamily="18" charset="0"/>
            </a:endParaRP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 кхетош - кхиорхоша, дай - наноша белхан ницкъаш цхьанатохар, ненан меттан мехалла довзийтар; къоман 1адаташ, ламасташ юкъадалош культура ларъяр;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 сина - оьздангаллийца кхетош - кхиоран план х1оттор.</a:t>
            </a:r>
          </a:p>
          <a:p>
            <a:pPr indent="180338" algn="just">
              <a:lnSpc>
                <a:spcPct val="107000"/>
              </a:lnSpc>
            </a:pPr>
            <a:r>
              <a:rPr lang="ru-RU" sz="2400" i="1" dirty="0">
                <a:latin typeface="Times New Roman" panose="02020603050405020304" pitchFamily="18" charset="0"/>
                <a:ea typeface="Times New Roman" panose="02020603050405020304" pitchFamily="18" charset="0"/>
                <a:cs typeface="Times New Roman" panose="02020603050405020304" pitchFamily="18" charset="0"/>
              </a:rPr>
              <a:t>Дай - наношна лерина:</a:t>
            </a:r>
            <a:endParaRPr lang="ru-RU" sz="2400" dirty="0">
              <a:latin typeface="Times New Roman" panose="02020603050405020304" pitchFamily="18" charset="0"/>
              <a:ea typeface="Times New Roman" panose="02020603050405020304" pitchFamily="18" charset="0"/>
              <a:cs typeface="Times New Roman" panose="02020603050405020304" pitchFamily="18" charset="0"/>
            </a:endParaRP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 шайн бераш кхетош - кхиорехь дайн - нанойн бакъонаш кхочушъяр; «Къоман хазна» ц1е йолу жима музей т1еюзуш дакъалацар.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 сина - оьздангаллийца доьзна долу хаттарш кхочуш деш берийн бешца цхьа накъостий хилар.</a:t>
            </a:r>
          </a:p>
        </p:txBody>
      </p:sp>
    </p:spTree>
    <p:extLst>
      <p:ext uri="{BB962C8B-B14F-4D97-AF65-F5344CB8AC3E}">
        <p14:creationId xmlns:p14="http://schemas.microsoft.com/office/powerpoint/2010/main" val="10360269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Прямоугольник 1"/>
          <p:cNvSpPr/>
          <p:nvPr/>
        </p:nvSpPr>
        <p:spPr>
          <a:xfrm>
            <a:off x="899804" y="877810"/>
            <a:ext cx="20461114" cy="892552"/>
          </a:xfrm>
          <a:prstGeom prst="rect">
            <a:avLst/>
          </a:prstGeom>
        </p:spPr>
        <p:txBody>
          <a:bodyPr wrap="none">
            <a:spAutoFit/>
          </a:bodyPr>
          <a:lstStyle/>
          <a:p>
            <a:r>
              <a:rPr lang="ru-RU"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«Ненан мотт - аганан илли» довзийтар, 1амор а, д1агайтар а.</a:t>
            </a:r>
          </a:p>
          <a:p>
            <a:pPr algn="r"/>
            <a:endParaRPr lang="ru-RU" sz="2000"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768" y="2366899"/>
            <a:ext cx="4795645" cy="2653035"/>
          </a:xfrm>
          <a:prstGeom prst="rect">
            <a:avLst/>
          </a:prstGeom>
          <a:ln w="88900" cap="sq" cmpd="thickThin">
            <a:solidFill>
              <a:schemeClr val="accent1">
                <a:lumMod val="75000"/>
              </a:schemeClr>
            </a:solidFill>
            <a:prstDash val="solid"/>
            <a:miter lim="800000"/>
          </a:ln>
          <a:effectLst>
            <a:innerShdw blurRad="76200">
              <a:srgbClr val="000000"/>
            </a:innerShdw>
          </a:effectLst>
        </p:spPr>
      </p:pic>
      <p:sp>
        <p:nvSpPr>
          <p:cNvPr id="6" name="TextBox 5"/>
          <p:cNvSpPr txBox="1"/>
          <p:nvPr/>
        </p:nvSpPr>
        <p:spPr>
          <a:xfrm>
            <a:off x="6736601" y="1934727"/>
            <a:ext cx="4852431" cy="3200876"/>
          </a:xfrm>
          <a:prstGeom prst="rect">
            <a:avLst/>
          </a:prstGeom>
          <a:noFill/>
        </p:spPr>
        <p:txBody>
          <a:bodyPr wrap="square" rtlCol="0">
            <a:spAutoFit/>
          </a:bodyPr>
          <a:lstStyle/>
          <a:p>
            <a:r>
              <a:rPr lang="ru-RU" sz="2400" b="1" dirty="0">
                <a:solidFill>
                  <a:srgbClr val="002060"/>
                </a:solidFill>
                <a:latin typeface="Times New Roman" panose="02020603050405020304" pitchFamily="18" charset="0"/>
                <a:cs typeface="Times New Roman" panose="02020603050405020304" pitchFamily="18" charset="0"/>
              </a:rPr>
              <a:t>1алашо: </a:t>
            </a:r>
          </a:p>
          <a:p>
            <a:r>
              <a:rPr lang="ru-RU" sz="2400" b="1" dirty="0">
                <a:solidFill>
                  <a:srgbClr val="002060"/>
                </a:solidFill>
                <a:latin typeface="Times New Roman" panose="02020603050405020304" pitchFamily="18" charset="0"/>
                <a:cs typeface="Times New Roman" panose="02020603050405020304" pitchFamily="18" charset="0"/>
              </a:rPr>
              <a:t>- </a:t>
            </a:r>
            <a:r>
              <a:rPr lang="ru-RU" sz="2400" dirty="0">
                <a:solidFill>
                  <a:srgbClr val="002060"/>
                </a:solidFill>
                <a:latin typeface="Times New Roman" panose="02020603050405020304" pitchFamily="18" charset="0"/>
                <a:cs typeface="Times New Roman" panose="02020603050405020304" pitchFamily="18" charset="0"/>
              </a:rPr>
              <a:t>школазхошна ненан маттахь аганан илли довзийтар .</a:t>
            </a:r>
          </a:p>
          <a:p>
            <a:r>
              <a:rPr lang="ru-RU" sz="2400" b="1" dirty="0">
                <a:solidFill>
                  <a:srgbClr val="002060"/>
                </a:solidFill>
                <a:latin typeface="Times New Roman" panose="02020603050405020304" pitchFamily="18" charset="0"/>
                <a:cs typeface="Times New Roman" panose="02020603050405020304" pitchFamily="18" charset="0"/>
              </a:rPr>
              <a:t>Декхарш:</a:t>
            </a:r>
          </a:p>
          <a:p>
            <a:r>
              <a:rPr lang="ru-RU" sz="2400" dirty="0">
                <a:solidFill>
                  <a:srgbClr val="002060"/>
                </a:solidFill>
                <a:latin typeface="Times New Roman" panose="02020603050405020304" pitchFamily="18" charset="0"/>
                <a:cs typeface="Times New Roman" panose="02020603050405020304" pitchFamily="18" charset="0"/>
              </a:rPr>
              <a:t>- школазхошна халкъан кхолларала </a:t>
            </a:r>
            <a:r>
              <a:rPr lang="ru-RU" sz="2400" dirty="0">
                <a:solidFill>
                  <a:srgbClr val="002060"/>
                </a:solidFill>
                <a:latin typeface="Times New Roman" panose="02020603050405020304" pitchFamily="18" charset="0"/>
                <a:cs typeface="Times New Roman" panose="02020603050405020304" pitchFamily="18" charset="0"/>
              </a:rPr>
              <a:t>йовзийтар.</a:t>
            </a:r>
            <a:endParaRPr lang="ru-RU" dirty="0">
              <a:latin typeface="Times New Roman" panose="02020603050405020304" pitchFamily="18" charset="0"/>
              <a:cs typeface="Times New Roman" panose="02020603050405020304" pitchFamily="18" charset="0"/>
            </a:endParaRPr>
          </a:p>
          <a:p>
            <a:pPr lvl="0" algn="r"/>
            <a:endParaRPr lang="ru-RU" sz="2000" dirty="0">
              <a:solidFill>
                <a:srgbClr val="002060"/>
              </a:solidFill>
              <a:latin typeface="Times New Roman" panose="02020603050405020304" pitchFamily="18" charset="0"/>
              <a:cs typeface="Times New Roman" panose="02020603050405020304" pitchFamily="18" charset="0"/>
            </a:endParaRPr>
          </a:p>
          <a:p>
            <a:pPr lvl="0" algn="r"/>
            <a:r>
              <a:rPr lang="ru-RU" sz="2000" dirty="0">
                <a:solidFill>
                  <a:srgbClr val="002060"/>
                </a:solidFill>
                <a:latin typeface="Times New Roman" panose="02020603050405020304" pitchFamily="18" charset="0"/>
                <a:cs typeface="Times New Roman" panose="02020603050405020304" pitchFamily="18" charset="0"/>
              </a:rPr>
              <a:t>(</a:t>
            </a:r>
            <a:r>
              <a:rPr lang="ru-RU" sz="2000" dirty="0">
                <a:solidFill>
                  <a:srgbClr val="002060"/>
                </a:solidFill>
                <a:latin typeface="Times New Roman" panose="02020603050405020304" pitchFamily="18" charset="0"/>
                <a:cs typeface="Times New Roman" panose="02020603050405020304" pitchFamily="18" charset="0"/>
              </a:rPr>
              <a:t>01.04.2022 </a:t>
            </a:r>
            <a:r>
              <a:rPr lang="ru-RU" sz="2000" dirty="0" err="1">
                <a:solidFill>
                  <a:srgbClr val="002060"/>
                </a:solidFill>
                <a:latin typeface="Times New Roman" panose="02020603050405020304" pitchFamily="18" charset="0"/>
                <a:cs typeface="Times New Roman" panose="02020603050405020304" pitchFamily="18" charset="0"/>
              </a:rPr>
              <a:t>шо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берашца</a:t>
            </a:r>
            <a:r>
              <a:rPr lang="ru-RU" sz="2000" dirty="0">
                <a:solidFill>
                  <a:srgbClr val="002060"/>
                </a:solidFill>
                <a:latin typeface="Times New Roman" panose="02020603050405020304" pitchFamily="18" charset="0"/>
                <a:cs typeface="Times New Roman" panose="02020603050405020304" pitchFamily="18" charset="0"/>
              </a:rPr>
              <a:t>)</a:t>
            </a:r>
            <a:endParaRPr lang="ru-RU" sz="3600" dirty="0">
              <a:solidFill>
                <a:srgbClr val="002060"/>
              </a:solidFill>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7844652" y="5271184"/>
            <a:ext cx="2426419" cy="457240"/>
          </a:xfrm>
          <a:prstGeom prst="rect">
            <a:avLst/>
          </a:prstGeom>
        </p:spPr>
      </p:pic>
    </p:spTree>
    <p:extLst>
      <p:ext uri="{BB962C8B-B14F-4D97-AF65-F5344CB8AC3E}">
        <p14:creationId xmlns:p14="http://schemas.microsoft.com/office/powerpoint/2010/main" val="19645431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3" name="Прямоугольник 2"/>
          <p:cNvSpPr/>
          <p:nvPr/>
        </p:nvSpPr>
        <p:spPr>
          <a:xfrm>
            <a:off x="1520686" y="781080"/>
            <a:ext cx="9998767" cy="1323439"/>
          </a:xfrm>
          <a:prstGeom prst="rect">
            <a:avLst/>
          </a:prstGeom>
        </p:spPr>
        <p:txBody>
          <a:bodyPr wrap="square">
            <a:spAutoFit/>
          </a:bodyPr>
          <a:lstStyle/>
          <a:p>
            <a:r>
              <a:rPr lang="ru-RU" sz="3000" b="1" dirty="0">
                <a:solidFill>
                  <a:srgbClr val="002060"/>
                </a:solidFill>
                <a:latin typeface="Times New Roman" panose="02020603050405020304" pitchFamily="18" charset="0"/>
                <a:ea typeface="Times New Roman" panose="02020603050405020304" pitchFamily="18" charset="0"/>
              </a:rPr>
              <a:t>Консультаци</a:t>
            </a:r>
            <a:r>
              <a:rPr lang="ru-RU" sz="3000" dirty="0">
                <a:solidFill>
                  <a:srgbClr val="002060"/>
                </a:solidFill>
                <a:latin typeface="Times New Roman" panose="02020603050405020304" pitchFamily="18" charset="0"/>
                <a:ea typeface="Times New Roman" panose="02020603050405020304" pitchFamily="18" charset="0"/>
              </a:rPr>
              <a:t> </a:t>
            </a:r>
            <a:endParaRPr lang="ru-RU" sz="3000" dirty="0">
              <a:solidFill>
                <a:srgbClr val="002060"/>
              </a:solidFill>
              <a:latin typeface="Times New Roman" panose="02020603050405020304" pitchFamily="18" charset="0"/>
              <a:ea typeface="Times New Roman" panose="02020603050405020304" pitchFamily="18" charset="0"/>
            </a:endParaRPr>
          </a:p>
          <a:p>
            <a:r>
              <a:rPr lang="ru-RU" sz="3000" dirty="0">
                <a:solidFill>
                  <a:srgbClr val="002060"/>
                </a:solidFill>
                <a:latin typeface="Times New Roman" panose="02020603050405020304" pitchFamily="18" charset="0"/>
                <a:ea typeface="Times New Roman" panose="02020603050405020304" pitchFamily="18" charset="0"/>
              </a:rPr>
              <a:t>«</a:t>
            </a:r>
            <a:r>
              <a:rPr lang="ru-RU" sz="3000" dirty="0">
                <a:solidFill>
                  <a:srgbClr val="002060"/>
                </a:solidFill>
                <a:latin typeface="Times New Roman" panose="02020603050405020304" pitchFamily="18" charset="0"/>
                <a:ea typeface="Times New Roman" panose="02020603050405020304" pitchFamily="18" charset="0"/>
              </a:rPr>
              <a:t>Къам дийна ду – цуьнан мотт, культура дийна мел ду»</a:t>
            </a:r>
          </a:p>
          <a:p>
            <a:pPr algn="r"/>
            <a:endParaRPr lang="ru-RU" sz="2000" dirty="0">
              <a:solidFill>
                <a:srgbClr val="002060"/>
              </a:solidFill>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802" y="2141317"/>
            <a:ext cx="4271060" cy="3203295"/>
          </a:xfrm>
          <a:prstGeom prst="rect">
            <a:avLst/>
          </a:prstGeom>
          <a:ln w="88900" cap="sq" cmpd="thickThin">
            <a:solidFill>
              <a:srgbClr val="FFC000"/>
            </a:solidFill>
            <a:prstDash val="solid"/>
            <a:miter lim="800000"/>
          </a:ln>
          <a:effectLst>
            <a:innerShdw blurRad="76200">
              <a:srgbClr val="000000"/>
            </a:innerShdw>
          </a:effectLst>
        </p:spPr>
      </p:pic>
      <p:sp>
        <p:nvSpPr>
          <p:cNvPr id="6" name="TextBox 5"/>
          <p:cNvSpPr txBox="1"/>
          <p:nvPr/>
        </p:nvSpPr>
        <p:spPr>
          <a:xfrm>
            <a:off x="6300488" y="2104513"/>
            <a:ext cx="5069712" cy="3046988"/>
          </a:xfrm>
          <a:prstGeom prst="rect">
            <a:avLst/>
          </a:prstGeom>
          <a:noFill/>
        </p:spPr>
        <p:txBody>
          <a:bodyPr wrap="square" rtlCol="0">
            <a:spAutoFit/>
          </a:bodyPr>
          <a:lstStyle/>
          <a:p>
            <a:r>
              <a:rPr lang="ru-RU" sz="2400" b="1" dirty="0">
                <a:solidFill>
                  <a:srgbClr val="002060"/>
                </a:solidFill>
                <a:latin typeface="Times New Roman" panose="02020603050405020304" pitchFamily="18" charset="0"/>
                <a:cs typeface="Times New Roman" panose="02020603050405020304" pitchFamily="18" charset="0"/>
              </a:rPr>
              <a:t>1алашо: </a:t>
            </a:r>
          </a:p>
          <a:p>
            <a:pPr lvl="0"/>
            <a:r>
              <a:rPr lang="ru-RU" sz="2400" dirty="0">
                <a:solidFill>
                  <a:srgbClr val="002060"/>
                </a:solidFill>
                <a:latin typeface="Times New Roman" panose="02020603050405020304" pitchFamily="18" charset="0"/>
                <a:cs typeface="Times New Roman" panose="02020603050405020304" pitchFamily="18" charset="0"/>
              </a:rPr>
              <a:t>Нохчийн мотт 1алашбар, кхин д1а шарбар, кхиор; нохчийн культура кхиор, къоман башхалла ларъяряхь цо лело маь1на </a:t>
            </a:r>
            <a:r>
              <a:rPr lang="ru-RU" sz="2400" dirty="0" err="1">
                <a:solidFill>
                  <a:srgbClr val="002060"/>
                </a:solidFill>
                <a:latin typeface="Times New Roman" panose="02020603050405020304" pitchFamily="18" charset="0"/>
                <a:cs typeface="Times New Roman" panose="02020603050405020304" pitchFamily="18" charset="0"/>
              </a:rPr>
              <a:t>лакхадаккхар</a:t>
            </a:r>
            <a:r>
              <a:rPr lang="ru-RU" sz="2400" dirty="0">
                <a:solidFill>
                  <a:srgbClr val="002060"/>
                </a:solidFill>
                <a:latin typeface="Times New Roman" panose="02020603050405020304" pitchFamily="18" charset="0"/>
                <a:cs typeface="Times New Roman" panose="02020603050405020304" pitchFamily="18" charset="0"/>
              </a:rPr>
              <a:t>.</a:t>
            </a:r>
          </a:p>
          <a:p>
            <a:pPr lvl="0" algn="r"/>
            <a:endParaRPr lang="ru-RU" sz="2400" dirty="0">
              <a:solidFill>
                <a:srgbClr val="002060"/>
              </a:solidFill>
              <a:latin typeface="Times New Roman" panose="02020603050405020304" pitchFamily="18" charset="0"/>
              <a:cs typeface="Times New Roman" panose="02020603050405020304" pitchFamily="18" charset="0"/>
            </a:endParaRPr>
          </a:p>
          <a:p>
            <a:pPr lvl="0" algn="r"/>
            <a:r>
              <a:rPr lang="ru-RU" sz="2400" dirty="0">
                <a:solidFill>
                  <a:srgbClr val="00206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ea typeface="Times New Roman" panose="02020603050405020304" pitchFamily="18" charset="0"/>
              </a:rPr>
              <a:t>(04.04.2022 ш., </a:t>
            </a:r>
            <a:r>
              <a:rPr lang="ru-RU" sz="2000" dirty="0" err="1">
                <a:solidFill>
                  <a:srgbClr val="002060"/>
                </a:solidFill>
                <a:latin typeface="Times New Roman" panose="02020603050405020304" pitchFamily="18" charset="0"/>
                <a:ea typeface="Times New Roman" panose="02020603050405020304" pitchFamily="18" charset="0"/>
              </a:rPr>
              <a:t>кхетош-кхиорхошна</a:t>
            </a:r>
            <a:r>
              <a:rPr lang="ru-RU" sz="2000" dirty="0">
                <a:solidFill>
                  <a:srgbClr val="002060"/>
                </a:solidFill>
                <a:latin typeface="Times New Roman" panose="02020603050405020304" pitchFamily="18" charset="0"/>
                <a:ea typeface="Times New Roman" panose="02020603050405020304" pitchFamily="18" charset="0"/>
              </a:rPr>
              <a:t>)</a:t>
            </a:r>
            <a:endParaRPr lang="ru-RU" sz="2000" dirty="0">
              <a:solidFill>
                <a:srgbClr val="002060"/>
              </a:solidFill>
            </a:endParaRPr>
          </a:p>
          <a:p>
            <a:endParaRPr lang="ru-RU" sz="2400" dirty="0">
              <a:solidFill>
                <a:srgbClr val="00206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4"/>
          <a:stretch>
            <a:fillRect/>
          </a:stretch>
        </p:blipFill>
        <p:spPr>
          <a:xfrm>
            <a:off x="7721525" y="5188616"/>
            <a:ext cx="2426419" cy="457240"/>
          </a:xfrm>
          <a:prstGeom prst="rect">
            <a:avLst/>
          </a:prstGeom>
        </p:spPr>
      </p:pic>
    </p:spTree>
    <p:extLst>
      <p:ext uri="{BB962C8B-B14F-4D97-AF65-F5344CB8AC3E}">
        <p14:creationId xmlns:p14="http://schemas.microsoft.com/office/powerpoint/2010/main" val="4130699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Прямоугольник 1"/>
          <p:cNvSpPr/>
          <p:nvPr/>
        </p:nvSpPr>
        <p:spPr>
          <a:xfrm>
            <a:off x="570666" y="877809"/>
            <a:ext cx="18821178" cy="861774"/>
          </a:xfrm>
          <a:prstGeom prst="rect">
            <a:avLst/>
          </a:prstGeom>
        </p:spPr>
        <p:txBody>
          <a:bodyPr wrap="none">
            <a:spAutoFit/>
          </a:bodyPr>
          <a:lstStyle/>
          <a:p>
            <a:r>
              <a:rPr lang="ru-RU"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Мероприяти «Кхункхаш кхехкор», «Урд оху – х1у тосу де</a:t>
            </a:r>
            <a:r>
              <a:rPr lang="ru-RU"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algn="r"/>
            <a:r>
              <a:rPr lang="ru-RU" sz="2000" dirty="0">
                <a:solidFill>
                  <a:srgbClr val="002060"/>
                </a:solidFill>
                <a:latin typeface="Times New Roman" panose="02020603050405020304" pitchFamily="18" charset="0"/>
                <a:cs typeface="Times New Roman" panose="02020603050405020304" pitchFamily="18" charset="0"/>
              </a:rPr>
              <a:t>(05.04.2022 </a:t>
            </a:r>
            <a:r>
              <a:rPr lang="ru-RU" sz="2000" dirty="0" err="1">
                <a:solidFill>
                  <a:srgbClr val="002060"/>
                </a:solidFill>
                <a:latin typeface="Times New Roman" panose="02020603050405020304" pitchFamily="18" charset="0"/>
                <a:cs typeface="Times New Roman" panose="02020603050405020304" pitchFamily="18" charset="0"/>
              </a:rPr>
              <a:t>шо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берашца</a:t>
            </a:r>
            <a:r>
              <a:rPr lang="ru-RU" sz="2000" dirty="0">
                <a:solidFill>
                  <a:srgbClr val="002060"/>
                </a:solidFill>
                <a:latin typeface="Times New Roman" panose="02020603050405020304" pitchFamily="18" charset="0"/>
                <a:cs typeface="Times New Roman" panose="02020603050405020304" pitchFamily="18" charset="0"/>
              </a:rPr>
              <a:t>)</a:t>
            </a:r>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70663" y="1407718"/>
            <a:ext cx="7100139" cy="2585323"/>
          </a:xfrm>
          <a:prstGeom prst="rect">
            <a:avLst/>
          </a:prstGeom>
          <a:noFill/>
        </p:spPr>
        <p:txBody>
          <a:bodyPr wrap="square" rtlCol="0">
            <a:spAutoFit/>
          </a:bodyPr>
          <a:lstStyle/>
          <a:p>
            <a:r>
              <a:rPr lang="ru-RU" sz="2400" b="1" dirty="0">
                <a:solidFill>
                  <a:srgbClr val="002060"/>
                </a:solidFill>
                <a:latin typeface="Times New Roman" panose="02020603050405020304" pitchFamily="18" charset="0"/>
                <a:cs typeface="Times New Roman" panose="02020603050405020304" pitchFamily="18" charset="0"/>
              </a:rPr>
              <a:t>1алашо:  </a:t>
            </a:r>
          </a:p>
          <a:p>
            <a:r>
              <a:rPr lang="ru-RU" sz="2400" dirty="0">
                <a:solidFill>
                  <a:srgbClr val="002060"/>
                </a:solidFill>
                <a:latin typeface="Times New Roman" panose="02020603050405020304" pitchFamily="18" charset="0"/>
                <a:cs typeface="Times New Roman" panose="02020603050405020304" pitchFamily="18" charset="0"/>
              </a:rPr>
              <a:t>дайн г1иллакхаш, ламасташ, 1адаташ школазхошна довзийтар.</a:t>
            </a:r>
          </a:p>
          <a:p>
            <a:pPr lvl="0"/>
            <a:r>
              <a:rPr lang="ru-RU" sz="2400" b="1" dirty="0">
                <a:solidFill>
                  <a:srgbClr val="002060"/>
                </a:solidFill>
                <a:latin typeface="Times New Roman" panose="02020603050405020304" pitchFamily="18" charset="0"/>
                <a:cs typeface="Times New Roman" panose="02020603050405020304" pitchFamily="18" charset="0"/>
              </a:rPr>
              <a:t>Декхарш:</a:t>
            </a:r>
          </a:p>
          <a:p>
            <a:r>
              <a:rPr lang="ru-RU" sz="2400" dirty="0">
                <a:solidFill>
                  <a:srgbClr val="002060"/>
                </a:solidFill>
                <a:latin typeface="Times New Roman" panose="02020603050405020304" pitchFamily="18" charset="0"/>
                <a:cs typeface="Times New Roman" panose="02020603050405020304" pitchFamily="18" charset="0"/>
              </a:rPr>
              <a:t>Сина – оьздангаллица кхетош – кхиор;</a:t>
            </a:r>
          </a:p>
          <a:p>
            <a:r>
              <a:rPr lang="ru-RU" sz="2400" dirty="0">
                <a:solidFill>
                  <a:srgbClr val="002060"/>
                </a:solidFill>
                <a:latin typeface="Times New Roman" panose="02020603050405020304" pitchFamily="18" charset="0"/>
                <a:cs typeface="Times New Roman" panose="02020603050405020304" pitchFamily="18" charset="0"/>
              </a:rPr>
              <a:t>Нохчийн къоман культура йовзийтар.</a:t>
            </a:r>
          </a:p>
          <a:p>
            <a:endParaRPr lang="ru-RU"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014" y="3840958"/>
            <a:ext cx="4170119" cy="2293093"/>
          </a:xfrm>
          <a:prstGeom prst="round2DiagRect">
            <a:avLst>
              <a:gd name="adj1" fmla="val 16667"/>
              <a:gd name="adj2" fmla="val 0"/>
            </a:avLst>
          </a:prstGeom>
          <a:ln w="19050" cap="sq">
            <a:solidFill>
              <a:schemeClr val="accent1">
                <a:lumMod val="75000"/>
              </a:schemeClr>
            </a:solidFill>
            <a:miter lim="800000"/>
          </a:ln>
          <a:effectLst>
            <a:outerShdw blurRad="254000" algn="tl" rotWithShape="0">
              <a:srgbClr val="000000">
                <a:alpha val="43000"/>
              </a:srgbClr>
            </a:outerShdw>
          </a:effectLst>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t="12931"/>
          <a:stretch/>
        </p:blipFill>
        <p:spPr>
          <a:xfrm>
            <a:off x="7759702" y="1857526"/>
            <a:ext cx="3562716" cy="4144663"/>
          </a:xfrm>
          <a:prstGeom prst="rect">
            <a:avLst/>
          </a:prstGeom>
          <a:ln w="88900" cap="sq" cmpd="thickThin">
            <a:solidFill>
              <a:schemeClr val="accent1">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169903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279" y="755593"/>
            <a:ext cx="3774029" cy="2830523"/>
          </a:xfrm>
          <a:prstGeom prst="round2DiagRect">
            <a:avLst>
              <a:gd name="adj1" fmla="val 16667"/>
              <a:gd name="adj2" fmla="val 0"/>
            </a:avLst>
          </a:prstGeom>
          <a:ln w="38100" cap="sq">
            <a:solidFill>
              <a:srgbClr val="00B050"/>
            </a:solidFill>
            <a:miter lim="800000"/>
          </a:ln>
          <a:effectLst>
            <a:outerShdw blurRad="254000" algn="tl" rotWithShape="0">
              <a:srgbClr val="000000">
                <a:alpha val="43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692" y="1665023"/>
            <a:ext cx="2633277" cy="3511036"/>
          </a:xfrm>
          <a:prstGeom prst="rect">
            <a:avLst/>
          </a:prstGeom>
          <a:ln w="38100" cap="sq" cmpd="thickThin">
            <a:solidFill>
              <a:srgbClr val="00B050"/>
            </a:solidFill>
            <a:prstDash val="solid"/>
            <a:miter lim="800000"/>
          </a:ln>
          <a:effectLst>
            <a:innerShdw blurRad="76200">
              <a:srgbClr val="000000"/>
            </a:innerShd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0191" y="3076385"/>
            <a:ext cx="3723276" cy="2792457"/>
          </a:xfrm>
          <a:prstGeom prst="round2DiagRect">
            <a:avLst>
              <a:gd name="adj1" fmla="val 16667"/>
              <a:gd name="adj2" fmla="val 0"/>
            </a:avLst>
          </a:prstGeom>
          <a:ln w="38100" cap="sq">
            <a:solidFill>
              <a:srgbClr val="00B050"/>
            </a:solidFill>
            <a:miter lim="800000"/>
          </a:ln>
          <a:effectLst>
            <a:outerShdw blurRad="254000" algn="tl" rotWithShape="0">
              <a:srgbClr val="000000">
                <a:alpha val="43000"/>
              </a:srgbClr>
            </a:outerShdw>
          </a:effectLst>
        </p:spPr>
      </p:pic>
      <p:pic>
        <p:nvPicPr>
          <p:cNvPr id="8" name="Рисунок 7"/>
          <p:cNvPicPr>
            <a:picLocks noChangeAspect="1"/>
          </p:cNvPicPr>
          <p:nvPr/>
        </p:nvPicPr>
        <p:blipFill>
          <a:blip r:embed="rId6"/>
          <a:stretch>
            <a:fillRect/>
          </a:stretch>
        </p:blipFill>
        <p:spPr>
          <a:xfrm>
            <a:off x="1608083" y="4947439"/>
            <a:ext cx="2426419" cy="457240"/>
          </a:xfrm>
          <a:prstGeom prst="rect">
            <a:avLst/>
          </a:prstGeom>
        </p:spPr>
      </p:pic>
      <p:pic>
        <p:nvPicPr>
          <p:cNvPr id="9" name="Рисунок 8"/>
          <p:cNvPicPr>
            <a:picLocks noChangeAspect="1"/>
          </p:cNvPicPr>
          <p:nvPr/>
        </p:nvPicPr>
        <p:blipFill>
          <a:blip r:embed="rId6"/>
          <a:stretch>
            <a:fillRect/>
          </a:stretch>
        </p:blipFill>
        <p:spPr>
          <a:xfrm>
            <a:off x="8671240" y="1436403"/>
            <a:ext cx="2426419" cy="457240"/>
          </a:xfrm>
          <a:prstGeom prst="rect">
            <a:avLst/>
          </a:prstGeom>
        </p:spPr>
      </p:pic>
    </p:spTree>
    <p:extLst>
      <p:ext uri="{BB962C8B-B14F-4D97-AF65-F5344CB8AC3E}">
        <p14:creationId xmlns:p14="http://schemas.microsoft.com/office/powerpoint/2010/main" val="2145812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Прямоугольник 1"/>
          <p:cNvSpPr/>
          <p:nvPr/>
        </p:nvSpPr>
        <p:spPr>
          <a:xfrm>
            <a:off x="927975" y="869807"/>
            <a:ext cx="10330576" cy="892552"/>
          </a:xfrm>
          <a:prstGeom prst="rect">
            <a:avLst/>
          </a:prstGeom>
        </p:spPr>
        <p:txBody>
          <a:bodyPr wrap="square">
            <a:spAutoFit/>
          </a:bodyPr>
          <a:lstStyle/>
          <a:p>
            <a:r>
              <a:rPr lang="ru-RU" sz="3200" b="1" dirty="0">
                <a:solidFill>
                  <a:srgbClr val="002060"/>
                </a:solidFill>
                <a:latin typeface="Times New Roman" panose="02020603050405020304" pitchFamily="18" charset="0"/>
                <a:ea typeface="Times New Roman" panose="02020603050405020304" pitchFamily="18" charset="0"/>
              </a:rPr>
              <a:t>Къамел сурт х1оттош </a:t>
            </a:r>
            <a:r>
              <a:rPr lang="ru-RU" sz="3200" dirty="0">
                <a:solidFill>
                  <a:srgbClr val="002060"/>
                </a:solidFill>
                <a:latin typeface="Times New Roman" panose="02020603050405020304" pitchFamily="18" charset="0"/>
                <a:ea typeface="Times New Roman" panose="02020603050405020304" pitchFamily="18" charset="0"/>
              </a:rPr>
              <a:t>«Йовлакх тасар»</a:t>
            </a:r>
          </a:p>
          <a:p>
            <a:pPr algn="r"/>
            <a:endParaRPr lang="ru-RU" sz="2000" dirty="0">
              <a:solidFill>
                <a:srgbClr val="002060"/>
              </a:solidFill>
              <a:latin typeface="Times New Roman" panose="02020603050405020304" pitchFamily="18" charset="0"/>
            </a:endParaRPr>
          </a:p>
        </p:txBody>
      </p:sp>
      <p:sp>
        <p:nvSpPr>
          <p:cNvPr id="3" name="TextBox 2"/>
          <p:cNvSpPr txBox="1"/>
          <p:nvPr/>
        </p:nvSpPr>
        <p:spPr>
          <a:xfrm>
            <a:off x="7029451" y="1784513"/>
            <a:ext cx="4229100" cy="2923877"/>
          </a:xfrm>
          <a:prstGeom prst="rect">
            <a:avLst/>
          </a:prstGeom>
          <a:noFill/>
        </p:spPr>
        <p:txBody>
          <a:bodyPr wrap="square" rtlCol="0">
            <a:spAutoFit/>
          </a:bodyPr>
          <a:lstStyle/>
          <a:p>
            <a:r>
              <a:rPr lang="ru-RU" sz="2400" b="1" dirty="0">
                <a:solidFill>
                  <a:srgbClr val="002060"/>
                </a:solidFill>
                <a:latin typeface="Times New Roman" panose="02020603050405020304" pitchFamily="18" charset="0"/>
                <a:cs typeface="Times New Roman" panose="02020603050405020304" pitchFamily="18" charset="0"/>
              </a:rPr>
              <a:t>1алашо:</a:t>
            </a:r>
          </a:p>
          <a:p>
            <a:pPr lvl="0"/>
            <a:r>
              <a:rPr lang="ru-RU" sz="2400" dirty="0">
                <a:solidFill>
                  <a:srgbClr val="002060"/>
                </a:solidFill>
                <a:latin typeface="Times New Roman" panose="02020603050405020304" pitchFamily="18" charset="0"/>
                <a:cs typeface="Times New Roman" panose="02020603050405020304" pitchFamily="18" charset="0"/>
              </a:rPr>
              <a:t>Школхазхошна дайн шира г1иллакхаш довзийтар, нохчийн зудчун сийлалла йовзийтар. </a:t>
            </a:r>
            <a:endParaRPr lang="ru-RU" sz="2400" dirty="0">
              <a:solidFill>
                <a:srgbClr val="002060"/>
              </a:solidFill>
              <a:latin typeface="Times New Roman" panose="02020603050405020304" pitchFamily="18" charset="0"/>
              <a:cs typeface="Times New Roman" panose="02020603050405020304" pitchFamily="18" charset="0"/>
            </a:endParaRPr>
          </a:p>
          <a:p>
            <a:pPr lvl="0" algn="r"/>
            <a:endParaRPr lang="ru-RU" sz="2000" dirty="0">
              <a:solidFill>
                <a:srgbClr val="002060"/>
              </a:solidFill>
              <a:latin typeface="Times New Roman" panose="02020603050405020304" pitchFamily="18" charset="0"/>
            </a:endParaRPr>
          </a:p>
          <a:p>
            <a:pPr lvl="0" algn="r"/>
            <a:r>
              <a:rPr lang="ru-RU" sz="2000" dirty="0">
                <a:solidFill>
                  <a:srgbClr val="002060"/>
                </a:solidFill>
                <a:latin typeface="Times New Roman" panose="02020603050405020304" pitchFamily="18" charset="0"/>
              </a:rPr>
              <a:t>(</a:t>
            </a:r>
            <a:r>
              <a:rPr lang="ru-RU" sz="2000" dirty="0">
                <a:solidFill>
                  <a:srgbClr val="002060"/>
                </a:solidFill>
                <a:latin typeface="Times New Roman" panose="02020603050405020304" pitchFamily="18" charset="0"/>
              </a:rPr>
              <a:t>08.04.2022 ш., </a:t>
            </a:r>
            <a:r>
              <a:rPr lang="ru-RU" sz="2000" dirty="0" err="1">
                <a:solidFill>
                  <a:srgbClr val="002060"/>
                </a:solidFill>
                <a:latin typeface="Times New Roman" panose="02020603050405020304" pitchFamily="18" charset="0"/>
              </a:rPr>
              <a:t>берашна</a:t>
            </a:r>
            <a:r>
              <a:rPr lang="ru-RU" sz="2000" dirty="0">
                <a:solidFill>
                  <a:srgbClr val="002060"/>
                </a:solidFill>
                <a:latin typeface="Times New Roman" panose="02020603050405020304" pitchFamily="18" charset="0"/>
              </a:rPr>
              <a:t>)</a:t>
            </a:r>
            <a:endParaRPr lang="ru-RU" sz="2000" dirty="0">
              <a:solidFill>
                <a:srgbClr val="002060"/>
              </a:solidFill>
            </a:endParaRPr>
          </a:p>
          <a:p>
            <a:endParaRPr lang="ru-RU" sz="2400"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975" y="1961142"/>
            <a:ext cx="4793111" cy="3594833"/>
          </a:xfrm>
          <a:prstGeom prst="rect">
            <a:avLst/>
          </a:prstGeom>
          <a:solidFill>
            <a:srgbClr val="FFFFFF">
              <a:shade val="85000"/>
            </a:srgbClr>
          </a:solidFill>
          <a:ln w="76200" cap="sq">
            <a:solidFill>
              <a:schemeClr val="accent1">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Рисунок 5"/>
          <p:cNvPicPr>
            <a:picLocks noChangeAspect="1"/>
          </p:cNvPicPr>
          <p:nvPr/>
        </p:nvPicPr>
        <p:blipFill>
          <a:blip r:embed="rId4"/>
          <a:stretch>
            <a:fillRect/>
          </a:stretch>
        </p:blipFill>
        <p:spPr>
          <a:xfrm>
            <a:off x="8073251" y="4986635"/>
            <a:ext cx="2426419" cy="457240"/>
          </a:xfrm>
          <a:prstGeom prst="rect">
            <a:avLst/>
          </a:prstGeom>
        </p:spPr>
      </p:pic>
    </p:spTree>
    <p:extLst>
      <p:ext uri="{BB962C8B-B14F-4D97-AF65-F5344CB8AC3E}">
        <p14:creationId xmlns:p14="http://schemas.microsoft.com/office/powerpoint/2010/main" val="3269609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Прямоугольник 1"/>
          <p:cNvSpPr/>
          <p:nvPr/>
        </p:nvSpPr>
        <p:spPr>
          <a:xfrm>
            <a:off x="1628587" y="907907"/>
            <a:ext cx="9602635" cy="892552"/>
          </a:xfrm>
          <a:prstGeom prst="rect">
            <a:avLst/>
          </a:prstGeom>
        </p:spPr>
        <p:txBody>
          <a:bodyPr wrap="square">
            <a:spAutoFit/>
          </a:bodyPr>
          <a:lstStyle/>
          <a:p>
            <a:r>
              <a:rPr lang="ru-RU" sz="3200" b="1" dirty="0">
                <a:solidFill>
                  <a:srgbClr val="002060"/>
                </a:solidFill>
                <a:latin typeface="Times New Roman" panose="02020603050405020304" pitchFamily="18" charset="0"/>
                <a:ea typeface="Times New Roman" panose="02020603050405020304" pitchFamily="18" charset="0"/>
              </a:rPr>
              <a:t>Г1уллакхан ловзар </a:t>
            </a:r>
            <a:r>
              <a:rPr lang="ru-RU" sz="3200" dirty="0">
                <a:solidFill>
                  <a:srgbClr val="002060"/>
                </a:solidFill>
                <a:latin typeface="Times New Roman" panose="02020603050405020304" pitchFamily="18" charset="0"/>
                <a:ea typeface="Times New Roman" panose="02020603050405020304" pitchFamily="18" charset="0"/>
              </a:rPr>
              <a:t>«Бовза беза нохчийн мотт»</a:t>
            </a:r>
          </a:p>
          <a:p>
            <a:pPr algn="r"/>
            <a:endParaRPr lang="ru-RU" sz="2000" dirty="0">
              <a:solidFill>
                <a:srgbClr val="002060"/>
              </a:solidFill>
              <a:latin typeface="Times New Roman" panose="02020603050405020304" pitchFamily="18"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19873"/>
          <a:stretch/>
        </p:blipFill>
        <p:spPr>
          <a:xfrm>
            <a:off x="947221" y="1800459"/>
            <a:ext cx="3951959" cy="4222099"/>
          </a:xfrm>
          <a:prstGeom prst="rect">
            <a:avLst/>
          </a:prstGeom>
          <a:ln w="88900" cap="sq" cmpd="thickThin">
            <a:solidFill>
              <a:schemeClr val="accent1">
                <a:lumMod val="75000"/>
              </a:schemeClr>
            </a:solidFill>
            <a:prstDash val="solid"/>
            <a:miter lim="800000"/>
          </a:ln>
          <a:effectLst>
            <a:innerShdw blurRad="76200">
              <a:srgbClr val="000000"/>
            </a:innerShdw>
          </a:effectLst>
        </p:spPr>
      </p:pic>
      <p:sp>
        <p:nvSpPr>
          <p:cNvPr id="4" name="TextBox 3"/>
          <p:cNvSpPr txBox="1"/>
          <p:nvPr/>
        </p:nvSpPr>
        <p:spPr>
          <a:xfrm>
            <a:off x="5744819" y="1859346"/>
            <a:ext cx="5695123" cy="1877437"/>
          </a:xfrm>
          <a:prstGeom prst="rect">
            <a:avLst/>
          </a:prstGeom>
          <a:noFill/>
        </p:spPr>
        <p:txBody>
          <a:bodyPr wrap="square" rtlCol="0">
            <a:spAutoFit/>
          </a:bodyPr>
          <a:lstStyle/>
          <a:p>
            <a:r>
              <a:rPr lang="ru-RU" sz="2400" b="1" dirty="0">
                <a:solidFill>
                  <a:srgbClr val="002060"/>
                </a:solidFill>
                <a:latin typeface="Times New Roman" panose="02020603050405020304" pitchFamily="18" charset="0"/>
                <a:cs typeface="Times New Roman" panose="02020603050405020304" pitchFamily="18" charset="0"/>
              </a:rPr>
              <a:t>1алашо:</a:t>
            </a:r>
          </a:p>
          <a:p>
            <a:r>
              <a:rPr lang="ru-RU" sz="2400" dirty="0">
                <a:solidFill>
                  <a:srgbClr val="002060"/>
                </a:solidFill>
                <a:latin typeface="Times New Roman" panose="02020603050405020304" pitchFamily="18" charset="0"/>
                <a:cs typeface="Times New Roman" panose="02020603050405020304" pitchFamily="18" charset="0"/>
              </a:rPr>
              <a:t>Нохчийн меттан хаарш карла дахар, матте болу безам </a:t>
            </a:r>
            <a:r>
              <a:rPr lang="ru-RU" sz="2400" dirty="0" err="1">
                <a:solidFill>
                  <a:srgbClr val="002060"/>
                </a:solidFill>
                <a:latin typeface="Times New Roman" panose="02020603050405020304" pitchFamily="18" charset="0"/>
                <a:cs typeface="Times New Roman" panose="02020603050405020304" pitchFamily="18" charset="0"/>
              </a:rPr>
              <a:t>алсамбаккхар</a:t>
            </a:r>
            <a:r>
              <a:rPr lang="ru-RU" sz="2400" dirty="0">
                <a:solidFill>
                  <a:srgbClr val="002060"/>
                </a:solidFill>
                <a:latin typeface="Times New Roman" panose="02020603050405020304" pitchFamily="18" charset="0"/>
                <a:cs typeface="Times New Roman" panose="02020603050405020304" pitchFamily="18" charset="0"/>
              </a:rPr>
              <a:t>.</a:t>
            </a:r>
          </a:p>
          <a:p>
            <a:endParaRPr lang="ru-RU" sz="2400" dirty="0">
              <a:solidFill>
                <a:srgbClr val="002060"/>
              </a:solidFill>
              <a:latin typeface="Times New Roman" panose="02020603050405020304" pitchFamily="18" charset="0"/>
              <a:cs typeface="Times New Roman" panose="02020603050405020304" pitchFamily="18" charset="0"/>
            </a:endParaRPr>
          </a:p>
          <a:p>
            <a:pPr lvl="0" algn="r"/>
            <a:r>
              <a:rPr lang="ru-RU" sz="2000" dirty="0">
                <a:solidFill>
                  <a:srgbClr val="002060"/>
                </a:solidFill>
                <a:latin typeface="Times New Roman" panose="02020603050405020304" pitchFamily="18" charset="0"/>
              </a:rPr>
              <a:t>(11.04.2022 </a:t>
            </a:r>
            <a:r>
              <a:rPr lang="ru-RU" sz="2000" dirty="0" err="1">
                <a:solidFill>
                  <a:srgbClr val="002060"/>
                </a:solidFill>
                <a:latin typeface="Times New Roman" panose="02020603050405020304" pitchFamily="18" charset="0"/>
              </a:rPr>
              <a:t>шо</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кхетош</a:t>
            </a:r>
            <a:r>
              <a:rPr lang="ru-RU" sz="2000" dirty="0">
                <a:solidFill>
                  <a:srgbClr val="002060"/>
                </a:solidFill>
                <a:latin typeface="Times New Roman" panose="02020603050405020304" pitchFamily="18" charset="0"/>
              </a:rPr>
              <a:t> – </a:t>
            </a:r>
            <a:r>
              <a:rPr lang="ru-RU" sz="2000" dirty="0" err="1">
                <a:solidFill>
                  <a:srgbClr val="002060"/>
                </a:solidFill>
                <a:latin typeface="Times New Roman" panose="02020603050405020304" pitchFamily="18" charset="0"/>
              </a:rPr>
              <a:t>кхиорхошна</a:t>
            </a:r>
            <a:r>
              <a:rPr lang="ru-RU" sz="2000" dirty="0">
                <a:solidFill>
                  <a:srgbClr val="002060"/>
                </a:solidFill>
                <a:latin typeface="Times New Roman" panose="02020603050405020304" pitchFamily="18" charset="0"/>
              </a:rPr>
              <a:t>)</a:t>
            </a:r>
            <a:endParaRPr lang="ru-RU" sz="2000" dirty="0">
              <a:solidFill>
                <a:srgbClr val="002060"/>
              </a:solidFill>
            </a:endParaRPr>
          </a:p>
        </p:txBody>
      </p:sp>
      <p:pic>
        <p:nvPicPr>
          <p:cNvPr id="6" name="Рисунок 5"/>
          <p:cNvPicPr>
            <a:picLocks noChangeAspect="1"/>
          </p:cNvPicPr>
          <p:nvPr/>
        </p:nvPicPr>
        <p:blipFill>
          <a:blip r:embed="rId4"/>
          <a:stretch>
            <a:fillRect/>
          </a:stretch>
        </p:blipFill>
        <p:spPr>
          <a:xfrm>
            <a:off x="7689491" y="4654027"/>
            <a:ext cx="2426419" cy="457240"/>
          </a:xfrm>
          <a:prstGeom prst="rect">
            <a:avLst/>
          </a:prstGeom>
        </p:spPr>
      </p:pic>
    </p:spTree>
    <p:extLst>
      <p:ext uri="{BB962C8B-B14F-4D97-AF65-F5344CB8AC3E}">
        <p14:creationId xmlns:p14="http://schemas.microsoft.com/office/powerpoint/2010/main" val="3052458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Прямоугольник 1"/>
          <p:cNvSpPr/>
          <p:nvPr/>
        </p:nvSpPr>
        <p:spPr>
          <a:xfrm>
            <a:off x="740497" y="900817"/>
            <a:ext cx="10077703" cy="584775"/>
          </a:xfrm>
          <a:prstGeom prst="rect">
            <a:avLst/>
          </a:prstGeom>
        </p:spPr>
        <p:txBody>
          <a:bodyPr wrap="square">
            <a:spAutoFit/>
          </a:bodyPr>
          <a:lstStyle/>
          <a:p>
            <a:r>
              <a:rPr lang="ru-RU" sz="3200" b="1" dirty="0">
                <a:solidFill>
                  <a:srgbClr val="002060"/>
                </a:solidFill>
                <a:latin typeface="Times New Roman" panose="02020603050405020304" pitchFamily="18" charset="0"/>
                <a:ea typeface="Times New Roman" panose="02020603050405020304" pitchFamily="18" charset="0"/>
              </a:rPr>
              <a:t>Къамел сурт х1оттош «Баби </a:t>
            </a:r>
            <a:r>
              <a:rPr lang="ru-RU" sz="3200" b="1" dirty="0" err="1">
                <a:solidFill>
                  <a:srgbClr val="002060"/>
                </a:solidFill>
                <a:latin typeface="Times New Roman" panose="02020603050405020304" pitchFamily="18" charset="0"/>
                <a:ea typeface="Times New Roman" panose="02020603050405020304" pitchFamily="18" charset="0"/>
              </a:rPr>
              <a:t>белхи</a:t>
            </a:r>
            <a:r>
              <a:rPr lang="ru-RU" sz="3200" b="1" dirty="0">
                <a:solidFill>
                  <a:srgbClr val="002060"/>
                </a:solidFill>
                <a:latin typeface="Times New Roman" panose="02020603050405020304" pitchFamily="18" charset="0"/>
                <a:ea typeface="Times New Roman" panose="02020603050405020304" pitchFamily="18" charset="0"/>
              </a:rPr>
              <a:t>»</a:t>
            </a:r>
            <a:endParaRPr lang="ru-RU" sz="3200" b="1" dirty="0">
              <a:solidFill>
                <a:srgbClr val="002060"/>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919587" y="1951003"/>
            <a:ext cx="3200400" cy="1938992"/>
          </a:xfrm>
          <a:prstGeom prst="rect">
            <a:avLst/>
          </a:prstGeom>
          <a:noFill/>
        </p:spPr>
        <p:txBody>
          <a:bodyPr wrap="square" rtlCol="0">
            <a:spAutoFit/>
          </a:bodyPr>
          <a:lstStyle/>
          <a:p>
            <a:r>
              <a:rPr lang="ru-RU" sz="2400" b="1" dirty="0">
                <a:solidFill>
                  <a:srgbClr val="002060"/>
                </a:solidFill>
                <a:latin typeface="Times New Roman" panose="02020603050405020304" pitchFamily="18" charset="0"/>
                <a:cs typeface="Times New Roman" panose="02020603050405020304" pitchFamily="18" charset="0"/>
              </a:rPr>
              <a:t>1алашо:</a:t>
            </a:r>
          </a:p>
          <a:p>
            <a:r>
              <a:rPr lang="ru-RU" sz="2400" dirty="0">
                <a:solidFill>
                  <a:srgbClr val="002060"/>
                </a:solidFill>
                <a:latin typeface="Times New Roman" panose="02020603050405020304" pitchFamily="18" charset="0"/>
                <a:cs typeface="Times New Roman" panose="02020603050405020304" pitchFamily="18" charset="0"/>
              </a:rPr>
              <a:t>Нохчийн ламаст </a:t>
            </a:r>
            <a:r>
              <a:rPr lang="ru-RU" sz="2400" dirty="0" err="1">
                <a:solidFill>
                  <a:srgbClr val="002060"/>
                </a:solidFill>
                <a:latin typeface="Times New Roman" panose="02020603050405020304" pitchFamily="18" charset="0"/>
                <a:cs typeface="Times New Roman" panose="02020603050405020304" pitchFamily="18" charset="0"/>
              </a:rPr>
              <a:t>школазхошна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довзийтар</a:t>
            </a:r>
            <a:endParaRPr lang="ru-RU" sz="2400" dirty="0">
              <a:solidFill>
                <a:srgbClr val="002060"/>
              </a:solidFill>
              <a:latin typeface="Times New Roman" panose="02020603050405020304" pitchFamily="18" charset="0"/>
              <a:cs typeface="Times New Roman" panose="02020603050405020304" pitchFamily="18" charset="0"/>
            </a:endParaRPr>
          </a:p>
          <a:p>
            <a:endParaRPr lang="ru-RU" sz="2400"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25634"/>
          <a:stretch/>
        </p:blipFill>
        <p:spPr>
          <a:xfrm>
            <a:off x="5635491" y="1733614"/>
            <a:ext cx="5889429" cy="3854873"/>
          </a:xfrm>
          <a:prstGeom prst="rect">
            <a:avLst/>
          </a:prstGeom>
          <a:ln w="57150" cap="sq">
            <a:solidFill>
              <a:schemeClr val="accent3"/>
            </a:solidFill>
            <a:miter lim="800000"/>
          </a:ln>
          <a:effectLst>
            <a:outerShdw blurRad="57150" dist="50800" dir="2700000" algn="tl" rotWithShape="0">
              <a:srgbClr val="000000">
                <a:alpha val="40000"/>
              </a:srgbClr>
            </a:outerShdw>
          </a:effectLst>
        </p:spPr>
      </p:pic>
      <p:pic>
        <p:nvPicPr>
          <p:cNvPr id="7" name="Рисунок 6"/>
          <p:cNvPicPr>
            <a:picLocks noChangeAspect="1"/>
          </p:cNvPicPr>
          <p:nvPr/>
        </p:nvPicPr>
        <p:blipFill>
          <a:blip r:embed="rId4"/>
          <a:stretch>
            <a:fillRect/>
          </a:stretch>
        </p:blipFill>
        <p:spPr>
          <a:xfrm>
            <a:off x="1162317" y="5052525"/>
            <a:ext cx="2426419" cy="457240"/>
          </a:xfrm>
          <a:prstGeom prst="rect">
            <a:avLst/>
          </a:prstGeom>
        </p:spPr>
      </p:pic>
      <p:sp>
        <p:nvSpPr>
          <p:cNvPr id="8" name="Прямоугольник 7"/>
          <p:cNvSpPr/>
          <p:nvPr/>
        </p:nvSpPr>
        <p:spPr>
          <a:xfrm>
            <a:off x="2010738" y="3889995"/>
            <a:ext cx="2957669" cy="400110"/>
          </a:xfrm>
          <a:prstGeom prst="rect">
            <a:avLst/>
          </a:prstGeom>
        </p:spPr>
        <p:txBody>
          <a:bodyPr wrap="none">
            <a:spAutoFit/>
          </a:bodyPr>
          <a:lstStyle/>
          <a:p>
            <a:pPr lvl="0"/>
            <a:r>
              <a:rPr lang="ru-RU" sz="2000" dirty="0">
                <a:solidFill>
                  <a:srgbClr val="002060"/>
                </a:solidFill>
                <a:latin typeface="Times New Roman" panose="02020603050405020304" pitchFamily="18" charset="0"/>
              </a:rPr>
              <a:t>(13.04.2022 </a:t>
            </a:r>
            <a:r>
              <a:rPr lang="ru-RU" sz="2000" dirty="0" err="1">
                <a:solidFill>
                  <a:srgbClr val="002060"/>
                </a:solidFill>
                <a:latin typeface="Times New Roman" panose="02020603050405020304" pitchFamily="18" charset="0"/>
              </a:rPr>
              <a:t>шо</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берашна</a:t>
            </a:r>
            <a:r>
              <a:rPr lang="ru-RU" sz="2000" dirty="0">
                <a:solidFill>
                  <a:srgbClr val="002060"/>
                </a:solidFill>
                <a:latin typeface="Times New Roman" panose="02020603050405020304" pitchFamily="18" charset="0"/>
              </a:rPr>
              <a:t>)</a:t>
            </a:r>
            <a:endParaRPr lang="ru-RU" sz="2000" dirty="0">
              <a:solidFill>
                <a:srgbClr val="002060"/>
              </a:solidFill>
            </a:endParaRPr>
          </a:p>
        </p:txBody>
      </p:sp>
    </p:spTree>
    <p:extLst>
      <p:ext uri="{BB962C8B-B14F-4D97-AF65-F5344CB8AC3E}">
        <p14:creationId xmlns:p14="http://schemas.microsoft.com/office/powerpoint/2010/main" val="322104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Прямоугольник 1"/>
          <p:cNvSpPr/>
          <p:nvPr/>
        </p:nvSpPr>
        <p:spPr>
          <a:xfrm>
            <a:off x="482601" y="946007"/>
            <a:ext cx="11061700" cy="892552"/>
          </a:xfrm>
          <a:prstGeom prst="rect">
            <a:avLst/>
          </a:prstGeom>
        </p:spPr>
        <p:txBody>
          <a:bodyPr wrap="square">
            <a:spAutoFit/>
          </a:bodyPr>
          <a:lstStyle/>
          <a:p>
            <a:pPr lvl="0" algn="r"/>
            <a:r>
              <a:rPr lang="ru-RU" sz="3200" b="1" dirty="0">
                <a:solidFill>
                  <a:srgbClr val="002060"/>
                </a:solidFill>
                <a:latin typeface="Times New Roman" panose="02020603050405020304" pitchFamily="18" charset="0"/>
                <a:ea typeface="Times New Roman" panose="02020603050405020304" pitchFamily="18" charset="0"/>
              </a:rPr>
              <a:t>Мероприяти «Сан меттан жовх1арш х1орд хилий, 1ана!»</a:t>
            </a:r>
            <a:r>
              <a:rPr lang="ru-RU" sz="2000" b="1" dirty="0">
                <a:solidFill>
                  <a:srgbClr val="002060"/>
                </a:solidFill>
                <a:latin typeface="Times New Roman" panose="02020603050405020304" pitchFamily="18" charset="0"/>
              </a:rPr>
              <a:t> </a:t>
            </a:r>
          </a:p>
          <a:p>
            <a:pPr lvl="0" algn="r"/>
            <a:endParaRPr lang="ru-RU" sz="2000" dirty="0">
              <a:solidFill>
                <a:srgbClr val="002060"/>
              </a:solidFill>
              <a:latin typeface="Times New Roman" panose="02020603050405020304" pitchFamily="18" charset="0"/>
            </a:endParaRPr>
          </a:p>
        </p:txBody>
      </p:sp>
      <p:sp>
        <p:nvSpPr>
          <p:cNvPr id="3" name="TextBox 2"/>
          <p:cNvSpPr txBox="1"/>
          <p:nvPr/>
        </p:nvSpPr>
        <p:spPr>
          <a:xfrm>
            <a:off x="7335914" y="1838562"/>
            <a:ext cx="4356100" cy="3293209"/>
          </a:xfrm>
          <a:prstGeom prst="rect">
            <a:avLst/>
          </a:prstGeom>
          <a:noFill/>
        </p:spPr>
        <p:txBody>
          <a:bodyPr wrap="square" rtlCol="0">
            <a:spAutoFit/>
          </a:bodyPr>
          <a:lstStyle/>
          <a:p>
            <a:r>
              <a:rPr lang="ru-RU" sz="2400" b="1" dirty="0">
                <a:solidFill>
                  <a:srgbClr val="002060"/>
                </a:solidFill>
                <a:latin typeface="Times New Roman" panose="02020603050405020304" pitchFamily="18" charset="0"/>
                <a:cs typeface="Times New Roman" panose="02020603050405020304" pitchFamily="18" charset="0"/>
              </a:rPr>
              <a:t>1алашо:</a:t>
            </a:r>
          </a:p>
          <a:p>
            <a:r>
              <a:rPr lang="ru-RU" sz="2400" dirty="0">
                <a:solidFill>
                  <a:srgbClr val="002060"/>
                </a:solidFill>
                <a:latin typeface="Times New Roman" panose="02020603050405020304" pitchFamily="18" charset="0"/>
                <a:cs typeface="Times New Roman" panose="02020603050405020304" pitchFamily="18" charset="0"/>
              </a:rPr>
              <a:t>Ненан меттан сийлалла, цуьнан исбаьхьалла йовзийтар</a:t>
            </a:r>
          </a:p>
          <a:p>
            <a:r>
              <a:rPr lang="ru-RU" sz="2400" b="1" dirty="0">
                <a:solidFill>
                  <a:srgbClr val="002060"/>
                </a:solidFill>
                <a:latin typeface="Times New Roman" panose="02020603050405020304" pitchFamily="18" charset="0"/>
                <a:cs typeface="Times New Roman" panose="02020603050405020304" pitchFamily="18" charset="0"/>
              </a:rPr>
              <a:t>Декхар:</a:t>
            </a:r>
          </a:p>
          <a:p>
            <a:r>
              <a:rPr lang="ru-RU" sz="2400" dirty="0">
                <a:solidFill>
                  <a:srgbClr val="002060"/>
                </a:solidFill>
                <a:latin typeface="Times New Roman" panose="02020603050405020304" pitchFamily="18" charset="0"/>
                <a:cs typeface="Times New Roman" panose="02020603050405020304" pitchFamily="18" charset="0"/>
              </a:rPr>
              <a:t>Школазхойн Даймахке болу безам ч1аг1бар иза хаа, 1амо а лаам алсамбаккхар.</a:t>
            </a:r>
          </a:p>
          <a:p>
            <a:pPr lvl="0" algn="r"/>
            <a:endParaRPr lang="ru-RU" sz="2000" dirty="0">
              <a:solidFill>
                <a:srgbClr val="002060"/>
              </a:solidFill>
              <a:latin typeface="Times New Roman" panose="02020603050405020304" pitchFamily="18" charset="0"/>
            </a:endParaRPr>
          </a:p>
          <a:p>
            <a:pPr lvl="0" algn="r"/>
            <a:r>
              <a:rPr lang="ru-RU" sz="2000" dirty="0">
                <a:solidFill>
                  <a:srgbClr val="002060"/>
                </a:solidFill>
                <a:latin typeface="Times New Roman" panose="02020603050405020304" pitchFamily="18" charset="0"/>
              </a:rPr>
              <a:t>(</a:t>
            </a:r>
            <a:r>
              <a:rPr lang="ru-RU" sz="2000" dirty="0">
                <a:solidFill>
                  <a:srgbClr val="002060"/>
                </a:solidFill>
                <a:latin typeface="Times New Roman" panose="02020603050405020304" pitchFamily="18" charset="0"/>
              </a:rPr>
              <a:t>15.04.2022 </a:t>
            </a:r>
            <a:r>
              <a:rPr lang="ru-RU" sz="2000" dirty="0" err="1">
                <a:solidFill>
                  <a:srgbClr val="002060"/>
                </a:solidFill>
                <a:latin typeface="Times New Roman" panose="02020603050405020304" pitchFamily="18" charset="0"/>
              </a:rPr>
              <a:t>шо</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берашна</a:t>
            </a:r>
            <a:r>
              <a:rPr lang="ru-RU" sz="2000" dirty="0">
                <a:solidFill>
                  <a:srgbClr val="002060"/>
                </a:solidFill>
                <a:latin typeface="Times New Roman" panose="02020603050405020304" pitchFamily="18" charset="0"/>
              </a:rPr>
              <a:t>)</a:t>
            </a:r>
            <a:endParaRPr lang="ru-RU" sz="2000" dirty="0">
              <a:solidFill>
                <a:srgbClr val="002060"/>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848" y="2023712"/>
            <a:ext cx="6146819" cy="3221389"/>
          </a:xfrm>
          <a:prstGeom prst="snip2DiagRect">
            <a:avLst/>
          </a:prstGeom>
          <a:solidFill>
            <a:srgbClr val="FFFFFF">
              <a:shade val="85000"/>
            </a:srgbClr>
          </a:solidFill>
          <a:ln w="57150"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4"/>
          <a:stretch>
            <a:fillRect/>
          </a:stretch>
        </p:blipFill>
        <p:spPr>
          <a:xfrm>
            <a:off x="8171545" y="5409068"/>
            <a:ext cx="2426419" cy="457240"/>
          </a:xfrm>
          <a:prstGeom prst="rect">
            <a:avLst/>
          </a:prstGeom>
        </p:spPr>
      </p:pic>
    </p:spTree>
    <p:extLst>
      <p:ext uri="{BB962C8B-B14F-4D97-AF65-F5344CB8AC3E}">
        <p14:creationId xmlns:p14="http://schemas.microsoft.com/office/powerpoint/2010/main" val="2394701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0" y="0"/>
            <a:ext cx="12192000" cy="6858000"/>
          </a:xfrm>
          <a:prstGeom prst="rect">
            <a:avLst/>
          </a:prstGeom>
        </p:spPr>
      </p:pic>
      <p:sp>
        <p:nvSpPr>
          <p:cNvPr id="3" name="Прямоугольник 2"/>
          <p:cNvSpPr/>
          <p:nvPr/>
        </p:nvSpPr>
        <p:spPr>
          <a:xfrm>
            <a:off x="6410745" y="799129"/>
            <a:ext cx="5031961" cy="4257576"/>
          </a:xfrm>
          <a:prstGeom prst="rect">
            <a:avLst/>
          </a:prstGeom>
        </p:spPr>
        <p:txBody>
          <a:bodyPr wrap="square">
            <a:spAutoFit/>
          </a:bodyPr>
          <a:lstStyle/>
          <a:p>
            <a:pPr lvl="0" algn="ctr"/>
            <a:r>
              <a:rPr lang="ru-RU" sz="3200" b="1" dirty="0">
                <a:solidFill>
                  <a:srgbClr val="002060"/>
                </a:solidFill>
                <a:latin typeface="Times New Roman" panose="02020603050405020304" pitchFamily="18" charset="0"/>
                <a:ea typeface="Times New Roman" panose="02020603050405020304" pitchFamily="18" charset="0"/>
              </a:rPr>
              <a:t>Йиллина </a:t>
            </a:r>
            <a:r>
              <a:rPr lang="ru-RU" sz="3200" b="1" dirty="0" err="1">
                <a:solidFill>
                  <a:srgbClr val="002060"/>
                </a:solidFill>
                <a:latin typeface="Times New Roman" panose="02020603050405020304" pitchFamily="18" charset="0"/>
                <a:ea typeface="Times New Roman" panose="02020603050405020304" pitchFamily="18" charset="0"/>
              </a:rPr>
              <a:t>заняти</a:t>
            </a:r>
            <a:r>
              <a:rPr lang="ru-RU" sz="3200" b="1" dirty="0">
                <a:solidFill>
                  <a:srgbClr val="002060"/>
                </a:solidFill>
                <a:latin typeface="Times New Roman" panose="02020603050405020304" pitchFamily="18" charset="0"/>
                <a:ea typeface="Times New Roman" panose="02020603050405020304" pitchFamily="18" charset="0"/>
              </a:rPr>
              <a:t> </a:t>
            </a:r>
          </a:p>
          <a:p>
            <a:pPr lvl="0" algn="ctr"/>
            <a:r>
              <a:rPr lang="ru-RU" sz="3200" dirty="0">
                <a:solidFill>
                  <a:srgbClr val="002060"/>
                </a:solidFill>
                <a:latin typeface="Times New Roman" panose="02020603050405020304" pitchFamily="18" charset="0"/>
                <a:ea typeface="Times New Roman" panose="02020603050405020304" pitchFamily="18" charset="0"/>
              </a:rPr>
              <a:t>«</a:t>
            </a:r>
            <a:r>
              <a:rPr lang="ru-RU" sz="3200" dirty="0">
                <a:solidFill>
                  <a:srgbClr val="002060"/>
                </a:solidFill>
                <a:latin typeface="Times New Roman" panose="02020603050405020304" pitchFamily="18" charset="0"/>
                <a:ea typeface="Times New Roman" panose="02020603050405020304" pitchFamily="18" charset="0"/>
              </a:rPr>
              <a:t>Г1иллакхийн хазна»</a:t>
            </a:r>
            <a:r>
              <a:rPr lang="ru-RU" sz="2000" dirty="0">
                <a:solidFill>
                  <a:srgbClr val="002060"/>
                </a:solidFill>
                <a:latin typeface="Times New Roman" panose="02020603050405020304" pitchFamily="18" charset="0"/>
              </a:rPr>
              <a:t> </a:t>
            </a:r>
          </a:p>
          <a:p>
            <a:pPr>
              <a:lnSpc>
                <a:spcPct val="150000"/>
              </a:lnSpc>
              <a:spcAft>
                <a:spcPts val="1000"/>
              </a:spcAft>
            </a:pPr>
            <a:endParaRPr lang="ru-RU" sz="2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1000"/>
              </a:spcAft>
            </a:pPr>
            <a:r>
              <a:rPr lang="ru-RU"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1алашо</a:t>
            </a:r>
            <a:r>
              <a:rPr lang="ru-RU"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Берийн</a:t>
            </a:r>
            <a:r>
              <a:rPr lang="ru-RU"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къамел</a:t>
            </a:r>
            <a:r>
              <a:rPr lang="ru-RU"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кхиор</a:t>
            </a:r>
            <a:r>
              <a:rPr lang="ru-RU"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Тидам</a:t>
            </a:r>
            <a:r>
              <a:rPr lang="ru-RU"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бан</a:t>
            </a:r>
            <a:r>
              <a:rPr lang="ru-RU"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1амор. </a:t>
            </a:r>
            <a:r>
              <a:rPr lang="ru-RU" sz="2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Къоман</a:t>
            </a:r>
            <a:r>
              <a:rPr lang="ru-RU"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оьзда</a:t>
            </a:r>
            <a:r>
              <a:rPr lang="ru-RU"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г1иллакхаш </a:t>
            </a:r>
            <a:r>
              <a:rPr lang="ru-RU" sz="2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дийцаре</a:t>
            </a:r>
            <a:r>
              <a:rPr lang="ru-RU"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дар, </a:t>
            </a:r>
            <a:r>
              <a:rPr lang="ru-RU" sz="2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уьш</a:t>
            </a:r>
            <a:r>
              <a:rPr lang="ru-RU"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лардан</a:t>
            </a:r>
            <a:r>
              <a:rPr lang="ru-RU"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1амор. </a:t>
            </a:r>
            <a:r>
              <a:rPr lang="ru-RU" sz="2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Кхиорхоцуьнца</a:t>
            </a:r>
            <a:r>
              <a:rPr lang="ru-RU"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къамеле</a:t>
            </a:r>
            <a:r>
              <a:rPr lang="ru-RU"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бовла</a:t>
            </a:r>
            <a:r>
              <a:rPr lang="ru-RU"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къамел</a:t>
            </a:r>
            <a:r>
              <a:rPr lang="ru-RU"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д1адахьа 1амор.</a:t>
            </a:r>
            <a:endParaRPr lang="ru-RU"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lvl="0" algn="r"/>
            <a:endParaRPr lang="ru-RU" sz="2000" dirty="0">
              <a:solidFill>
                <a:srgbClr val="002060"/>
              </a:solidFill>
              <a:latin typeface="Times New Roman" panose="02020603050405020304" pitchFamily="18" charset="0"/>
            </a:endParaRPr>
          </a:p>
          <a:p>
            <a:pPr lvl="0" algn="r"/>
            <a:r>
              <a:rPr lang="ru-RU" sz="2000" dirty="0">
                <a:solidFill>
                  <a:srgbClr val="002060"/>
                </a:solidFill>
                <a:latin typeface="Times New Roman" panose="02020603050405020304" pitchFamily="18" charset="0"/>
              </a:rPr>
              <a:t>(26.04.2022 ш., </a:t>
            </a:r>
            <a:r>
              <a:rPr lang="ru-RU" sz="2000" dirty="0" err="1">
                <a:solidFill>
                  <a:srgbClr val="002060"/>
                </a:solidFill>
                <a:latin typeface="Times New Roman" panose="02020603050405020304" pitchFamily="18" charset="0"/>
              </a:rPr>
              <a:t>берашна</a:t>
            </a:r>
            <a:r>
              <a:rPr lang="ru-RU" sz="2000" dirty="0">
                <a:solidFill>
                  <a:srgbClr val="002060"/>
                </a:solidFill>
                <a:latin typeface="Times New Roman" panose="02020603050405020304" pitchFamily="18" charset="0"/>
              </a:rPr>
              <a:t>)</a:t>
            </a:r>
            <a:endParaRPr lang="ru-RU" sz="2000" dirty="0">
              <a:solidFill>
                <a:srgbClr val="002060"/>
              </a:solidFill>
            </a:endParaRPr>
          </a:p>
        </p:txBody>
      </p:sp>
      <p:pic>
        <p:nvPicPr>
          <p:cNvPr id="8" name="Рисунок 7"/>
          <p:cNvPicPr>
            <a:picLocks noChangeAspect="1"/>
          </p:cNvPicPr>
          <p:nvPr/>
        </p:nvPicPr>
        <p:blipFill>
          <a:blip r:embed="rId4"/>
          <a:stretch>
            <a:fillRect/>
          </a:stretch>
        </p:blipFill>
        <p:spPr>
          <a:xfrm>
            <a:off x="7844652" y="5500112"/>
            <a:ext cx="2426419" cy="457240"/>
          </a:xfrm>
          <a:prstGeom prst="rect">
            <a:avLst/>
          </a:prstGeom>
        </p:spPr>
      </p:pic>
      <p:graphicFrame>
        <p:nvGraphicFramePr>
          <p:cNvPr id="2" name="Объект 1"/>
          <p:cNvGraphicFramePr>
            <a:graphicFrameLocks noChangeAspect="1"/>
          </p:cNvGraphicFramePr>
          <p:nvPr>
            <p:extLst>
              <p:ext uri="{D42A27DB-BD31-4B8C-83A1-F6EECF244321}">
                <p14:modId xmlns:p14="http://schemas.microsoft.com/office/powerpoint/2010/main" val="3206537518"/>
              </p:ext>
            </p:extLst>
          </p:nvPr>
        </p:nvGraphicFramePr>
        <p:xfrm>
          <a:off x="1016557" y="719931"/>
          <a:ext cx="3621088" cy="5418139"/>
        </p:xfrm>
        <a:graphic>
          <a:graphicData uri="http://schemas.openxmlformats.org/presentationml/2006/ole">
            <mc:AlternateContent xmlns:mc="http://schemas.openxmlformats.org/markup-compatibility/2006">
              <mc:Choice xmlns:v="urn:schemas-microsoft-com:vml" Requires="v">
                <p:oleObj spid="_x0000_s2061" name="Document" r:id="rId5" imgW="6121400" imgH="9158631" progId="Word.Document.12">
                  <p:embed/>
                </p:oleObj>
              </mc:Choice>
              <mc:Fallback>
                <p:oleObj name="Document" r:id="rId5" imgW="6121400" imgH="9158631" progId="Word.Document.12">
                  <p:embed/>
                  <p:pic>
                    <p:nvPicPr>
                      <p:cNvPr id="0" name=""/>
                      <p:cNvPicPr/>
                      <p:nvPr/>
                    </p:nvPicPr>
                    <p:blipFill>
                      <a:blip r:embed="rId6"/>
                      <a:stretch>
                        <a:fillRect/>
                      </a:stretch>
                    </p:blipFill>
                    <p:spPr>
                      <a:xfrm>
                        <a:off x="1016557" y="719931"/>
                        <a:ext cx="3621088" cy="5418139"/>
                      </a:xfrm>
                      <a:prstGeom prst="rect">
                        <a:avLst/>
                      </a:prstGeom>
                      <a:solidFill>
                        <a:schemeClr val="accent2">
                          <a:lumMod val="20000"/>
                          <a:lumOff val="80000"/>
                        </a:schemeClr>
                      </a:solidFill>
                      <a:ln w="28575">
                        <a:solidFill>
                          <a:srgbClr val="0070C0"/>
                        </a:solidFill>
                      </a:ln>
                    </p:spPr>
                  </p:pic>
                </p:oleObj>
              </mc:Fallback>
            </mc:AlternateContent>
          </a:graphicData>
        </a:graphic>
      </p:graphicFrame>
    </p:spTree>
    <p:extLst>
      <p:ext uri="{BB962C8B-B14F-4D97-AF65-F5344CB8AC3E}">
        <p14:creationId xmlns:p14="http://schemas.microsoft.com/office/powerpoint/2010/main" val="25011992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0"/>
            <a:ext cx="12192000" cy="6858000"/>
          </a:xfrm>
          <a:prstGeom prst="rect">
            <a:avLst/>
          </a:prstGeom>
        </p:spPr>
      </p:pic>
      <p:sp>
        <p:nvSpPr>
          <p:cNvPr id="5" name="Прямоугольник 4"/>
          <p:cNvSpPr/>
          <p:nvPr/>
        </p:nvSpPr>
        <p:spPr>
          <a:xfrm>
            <a:off x="634652" y="661980"/>
            <a:ext cx="10922696" cy="5229573"/>
          </a:xfrm>
          <a:prstGeom prst="rect">
            <a:avLst/>
          </a:prstGeom>
        </p:spPr>
        <p:txBody>
          <a:bodyPr wrap="square">
            <a:spAutoFit/>
          </a:bodyPr>
          <a:lstStyle/>
          <a:p>
            <a:pPr indent="180338" algn="just">
              <a:lnSpc>
                <a:spcPct val="107000"/>
              </a:lnSpc>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Проблема а, иза кхочуш яр а:</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Халкъалахь олуш ду:  нагахь санна хьан 1алашо шерашна лерина елахь – к1а д1аде, иттанаш шерашна лерина елахь - синтарш дег1а, б1еннаш шерашна лерина елахь - бераш кхиаде.</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Х1окху т1аьхьарчу хенахь вай мелла а херделла аьлча санна хета вайн дайн оьздачу г1иллакхех.</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Нохчийн маттахь хаза вист хила а, денош дагардан а, байташ еша а ца хууш вайн къоман туьйранаш, шира дийцарш, берийн ловзарш ца девзаш муха хир ду вайн къона чкъор?  Шен къоман хилларг муха ду ца хууш кхиалур дуй техьа т1екхуьу жима чкъор? Дац, мел хала хеташ делахь а, цундела, вайна хьалха лаьтта коьрта  декхар –т1екхуьуш йолу т1аьхье нохчийн мотт ларбеш, культура йовзуьтуш, дайн ламасташ лардеш, халкъан 1адаташ довзуьйтуш, оьзда, г1иллакхе, ийманехь йолуш кхетош - кхиор ду. Ткъа муха кхочуш далур ду иза?</a:t>
            </a:r>
          </a:p>
        </p:txBody>
      </p:sp>
    </p:spTree>
    <p:extLst>
      <p:ext uri="{BB962C8B-B14F-4D97-AF65-F5344CB8AC3E}">
        <p14:creationId xmlns:p14="http://schemas.microsoft.com/office/powerpoint/2010/main" val="1025874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0" y="0"/>
            <a:ext cx="12192000" cy="6858000"/>
          </a:xfrm>
          <a:prstGeom prst="rect">
            <a:avLst/>
          </a:prstGeom>
        </p:spPr>
      </p:pic>
      <p:sp>
        <p:nvSpPr>
          <p:cNvPr id="2" name="Прямоугольник 1"/>
          <p:cNvSpPr/>
          <p:nvPr/>
        </p:nvSpPr>
        <p:spPr>
          <a:xfrm>
            <a:off x="7250805" y="1053327"/>
            <a:ext cx="4534795" cy="3170099"/>
          </a:xfrm>
          <a:prstGeom prst="rect">
            <a:avLst/>
          </a:prstGeom>
        </p:spPr>
        <p:txBody>
          <a:bodyPr wrap="square">
            <a:spAutoFit/>
          </a:bodyPr>
          <a:lstStyle/>
          <a:p>
            <a:pPr lvl="0" algn="ctr"/>
            <a:r>
              <a:rPr lang="ru-RU" sz="3600" b="1" dirty="0">
                <a:solidFill>
                  <a:srgbClr val="FF0000"/>
                </a:solidFill>
                <a:latin typeface="Times New Roman" panose="02020603050405020304" pitchFamily="18" charset="0"/>
                <a:ea typeface="Times New Roman" panose="02020603050405020304" pitchFamily="18" charset="0"/>
              </a:rPr>
              <a:t>Буклет</a:t>
            </a:r>
          </a:p>
          <a:p>
            <a:pPr lvl="0" algn="ctr"/>
            <a:endParaRPr lang="ru-RU" sz="1600" b="1" dirty="0">
              <a:solidFill>
                <a:srgbClr val="002060"/>
              </a:solidFill>
              <a:latin typeface="Times New Roman" panose="02020603050405020304" pitchFamily="18" charset="0"/>
              <a:ea typeface="Times New Roman" panose="02020603050405020304" pitchFamily="18" charset="0"/>
            </a:endParaRPr>
          </a:p>
          <a:p>
            <a:pPr lvl="0" algn="ctr"/>
            <a:r>
              <a:rPr lang="ru-RU" sz="3200" b="1" dirty="0">
                <a:solidFill>
                  <a:srgbClr val="002060"/>
                </a:solidFill>
                <a:latin typeface="Times New Roman" panose="02020603050405020304" pitchFamily="18" charset="0"/>
                <a:ea typeface="Times New Roman" panose="02020603050405020304" pitchFamily="18" charset="0"/>
              </a:rPr>
              <a:t>«</a:t>
            </a:r>
            <a:r>
              <a:rPr lang="ru-RU" sz="3200" b="1" dirty="0">
                <a:solidFill>
                  <a:srgbClr val="002060"/>
                </a:solidFill>
                <a:latin typeface="Times New Roman" panose="02020603050405020304" pitchFamily="18" charset="0"/>
                <a:ea typeface="Times New Roman" panose="02020603050405020304" pitchFamily="18" charset="0"/>
              </a:rPr>
              <a:t>Доьзалехь ненан мотт ларбар ден - ненан декхар»</a:t>
            </a:r>
            <a:r>
              <a:rPr lang="ru-RU" sz="3200" b="1" dirty="0">
                <a:solidFill>
                  <a:srgbClr val="002060"/>
                </a:solidFill>
                <a:latin typeface="Times New Roman" panose="02020603050405020304" pitchFamily="18" charset="0"/>
              </a:rPr>
              <a:t> </a:t>
            </a:r>
            <a:endParaRPr lang="ru-RU" sz="3200" b="1" dirty="0">
              <a:solidFill>
                <a:srgbClr val="002060"/>
              </a:solidFill>
              <a:latin typeface="Times New Roman" panose="02020603050405020304" pitchFamily="18" charset="0"/>
            </a:endParaRPr>
          </a:p>
          <a:p>
            <a:pPr lvl="0" algn="ctr"/>
            <a:endParaRPr lang="ru-RU" sz="3200" b="1" dirty="0">
              <a:solidFill>
                <a:srgbClr val="002060"/>
              </a:solidFill>
              <a:latin typeface="Times New Roman" panose="02020603050405020304" pitchFamily="18" charset="0"/>
            </a:endParaRPr>
          </a:p>
          <a:p>
            <a:pPr lvl="0" algn="r"/>
            <a:r>
              <a:rPr lang="ru-RU" sz="2000" dirty="0">
                <a:solidFill>
                  <a:srgbClr val="002060"/>
                </a:solidFill>
                <a:latin typeface="Times New Roman" panose="02020603050405020304" pitchFamily="18" charset="0"/>
              </a:rPr>
              <a:t>(</a:t>
            </a:r>
            <a:r>
              <a:rPr lang="ru-RU" sz="2000" dirty="0">
                <a:solidFill>
                  <a:srgbClr val="002060"/>
                </a:solidFill>
                <a:latin typeface="Times New Roman" panose="02020603050405020304" pitchFamily="18" charset="0"/>
              </a:rPr>
              <a:t>28.04.2022 шо, дайн-наношна)</a:t>
            </a:r>
            <a:endParaRPr lang="ru-RU" sz="2000" dirty="0">
              <a:solidFill>
                <a:srgbClr val="002060"/>
              </a:solidFill>
            </a:endParaRPr>
          </a:p>
        </p:txBody>
      </p:sp>
      <p:graphicFrame>
        <p:nvGraphicFramePr>
          <p:cNvPr id="3" name="Объект 2"/>
          <p:cNvGraphicFramePr>
            <a:graphicFrameLocks noChangeAspect="1"/>
          </p:cNvGraphicFramePr>
          <p:nvPr>
            <p:extLst>
              <p:ext uri="{D42A27DB-BD31-4B8C-83A1-F6EECF244321}">
                <p14:modId xmlns:p14="http://schemas.microsoft.com/office/powerpoint/2010/main" val="2746933582"/>
              </p:ext>
            </p:extLst>
          </p:nvPr>
        </p:nvGraphicFramePr>
        <p:xfrm>
          <a:off x="646043" y="937413"/>
          <a:ext cx="6069575" cy="4817345"/>
        </p:xfrm>
        <a:graphic>
          <a:graphicData uri="http://schemas.openxmlformats.org/presentationml/2006/ole">
            <mc:AlternateContent xmlns:mc="http://schemas.openxmlformats.org/markup-compatibility/2006">
              <mc:Choice xmlns:v="urn:schemas-microsoft-com:vml" Requires="v">
                <p:oleObj spid="_x0000_s1039" name="Document" r:id="rId4" imgW="9779000" imgH="7914970" progId="Word.Document.12">
                  <p:embed/>
                </p:oleObj>
              </mc:Choice>
              <mc:Fallback>
                <p:oleObj name="Document" r:id="rId4" imgW="9779000" imgH="7914970" progId="Word.Document.12">
                  <p:embed/>
                  <p:pic>
                    <p:nvPicPr>
                      <p:cNvPr id="0" name=""/>
                      <p:cNvPicPr/>
                      <p:nvPr/>
                    </p:nvPicPr>
                    <p:blipFill>
                      <a:blip r:embed="rId5"/>
                      <a:stretch>
                        <a:fillRect/>
                      </a:stretch>
                    </p:blipFill>
                    <p:spPr>
                      <a:xfrm>
                        <a:off x="646043" y="937413"/>
                        <a:ext cx="6069575" cy="4817345"/>
                      </a:xfrm>
                      <a:prstGeom prst="rect">
                        <a:avLst/>
                      </a:prstGeom>
                      <a:solidFill>
                        <a:schemeClr val="accent4">
                          <a:lumMod val="40000"/>
                          <a:lumOff val="60000"/>
                        </a:schemeClr>
                      </a:solidFill>
                      <a:ln w="28575">
                        <a:solidFill>
                          <a:schemeClr val="accent4">
                            <a:lumMod val="50000"/>
                          </a:schemeClr>
                        </a:solidFill>
                      </a:ln>
                    </p:spPr>
                  </p:pic>
                </p:oleObj>
              </mc:Fallback>
            </mc:AlternateContent>
          </a:graphicData>
        </a:graphic>
      </p:graphicFrame>
      <p:pic>
        <p:nvPicPr>
          <p:cNvPr id="6" name="Рисунок 5"/>
          <p:cNvPicPr>
            <a:picLocks noChangeAspect="1"/>
          </p:cNvPicPr>
          <p:nvPr/>
        </p:nvPicPr>
        <p:blipFill>
          <a:blip r:embed="rId6"/>
          <a:stretch>
            <a:fillRect/>
          </a:stretch>
        </p:blipFill>
        <p:spPr>
          <a:xfrm>
            <a:off x="8464021" y="4949667"/>
            <a:ext cx="2426419" cy="457240"/>
          </a:xfrm>
          <a:prstGeom prst="rect">
            <a:avLst/>
          </a:prstGeom>
        </p:spPr>
      </p:pic>
    </p:spTree>
    <p:extLst>
      <p:ext uri="{BB962C8B-B14F-4D97-AF65-F5344CB8AC3E}">
        <p14:creationId xmlns:p14="http://schemas.microsoft.com/office/powerpoint/2010/main" val="3222420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Прямоугольник 1"/>
          <p:cNvSpPr/>
          <p:nvPr/>
        </p:nvSpPr>
        <p:spPr>
          <a:xfrm>
            <a:off x="1598819" y="1047247"/>
            <a:ext cx="8775700" cy="3416320"/>
          </a:xfrm>
          <a:prstGeom prst="rect">
            <a:avLst/>
          </a:prstGeom>
        </p:spPr>
        <p:txBody>
          <a:bodyPr wrap="square">
            <a:spAutoFit/>
          </a:bodyPr>
          <a:lstStyle/>
          <a:p>
            <a:pPr lvl="0" algn="ctr">
              <a:lnSpc>
                <a:spcPct val="150000"/>
              </a:lnSpc>
            </a:pPr>
            <a:r>
              <a:rPr lang="ru-RU" sz="5400" b="1" i="1" dirty="0">
                <a:solidFill>
                  <a:srgbClr val="C00000"/>
                </a:solidFill>
                <a:latin typeface="Miama Nueva" panose="02000603000000000000" pitchFamily="2" charset="-52"/>
                <a:ea typeface="Times New Roman" panose="02020603050405020304" pitchFamily="18" charset="0"/>
              </a:rPr>
              <a:t>Баркалла  шуна </a:t>
            </a:r>
            <a:r>
              <a:rPr lang="ru-RU" sz="5400" b="1" i="1" dirty="0" err="1">
                <a:solidFill>
                  <a:srgbClr val="C00000"/>
                </a:solidFill>
                <a:latin typeface="Miama Nueva" panose="02000603000000000000" pitchFamily="2" charset="-52"/>
                <a:ea typeface="Times New Roman" panose="02020603050405020304" pitchFamily="18" charset="0"/>
              </a:rPr>
              <a:t>тидамбарна</a:t>
            </a:r>
            <a:r>
              <a:rPr lang="ru-RU" sz="5400" b="1" i="1" dirty="0">
                <a:solidFill>
                  <a:srgbClr val="C00000"/>
                </a:solidFill>
                <a:latin typeface="Miama Nueva" panose="02000603000000000000" pitchFamily="2" charset="-52"/>
                <a:ea typeface="Times New Roman" panose="02020603050405020304" pitchFamily="18" charset="0"/>
              </a:rPr>
              <a:t>!</a:t>
            </a:r>
          </a:p>
          <a:p>
            <a:pPr lvl="0" algn="ctr">
              <a:lnSpc>
                <a:spcPct val="150000"/>
              </a:lnSpc>
            </a:pPr>
            <a:endParaRPr lang="ru-RU" sz="3600" i="1" dirty="0">
              <a:solidFill>
                <a:srgbClr val="002060"/>
              </a:solidFill>
              <a:latin typeface="Miama Nueva" panose="02000603000000000000" pitchFamily="2" charset="-52"/>
            </a:endParaRPr>
          </a:p>
        </p:txBody>
      </p:sp>
      <p:pic>
        <p:nvPicPr>
          <p:cNvPr id="3" name="Рисунок 2"/>
          <p:cNvPicPr>
            <a:picLocks noChangeAspect="1"/>
          </p:cNvPicPr>
          <p:nvPr/>
        </p:nvPicPr>
        <p:blipFill>
          <a:blip r:embed="rId3"/>
          <a:stretch>
            <a:fillRect/>
          </a:stretch>
        </p:blipFill>
        <p:spPr>
          <a:xfrm>
            <a:off x="3650337" y="4189855"/>
            <a:ext cx="4976828" cy="937845"/>
          </a:xfrm>
          <a:prstGeom prst="rect">
            <a:avLst/>
          </a:prstGeom>
        </p:spPr>
      </p:pic>
    </p:spTree>
    <p:extLst>
      <p:ext uri="{BB962C8B-B14F-4D97-AF65-F5344CB8AC3E}">
        <p14:creationId xmlns:p14="http://schemas.microsoft.com/office/powerpoint/2010/main" val="2226496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0" y="0"/>
            <a:ext cx="12192000" cy="6858000"/>
          </a:xfrm>
          <a:prstGeom prst="rect">
            <a:avLst/>
          </a:prstGeom>
        </p:spPr>
      </p:pic>
      <p:sp>
        <p:nvSpPr>
          <p:cNvPr id="10" name="Прямоугольник 9"/>
          <p:cNvSpPr/>
          <p:nvPr/>
        </p:nvSpPr>
        <p:spPr>
          <a:xfrm>
            <a:off x="780792" y="939440"/>
            <a:ext cx="10630421" cy="5229573"/>
          </a:xfrm>
          <a:prstGeom prst="rect">
            <a:avLst/>
          </a:prstGeom>
        </p:spPr>
        <p:txBody>
          <a:bodyPr wrap="square">
            <a:spAutoFit/>
          </a:bodyPr>
          <a:lstStyle/>
          <a:p>
            <a:pPr indent="180338" algn="just">
              <a:lnSpc>
                <a:spcPct val="107000"/>
              </a:lnSpc>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Карарчу хенахь мехала лоруш дерг (Актуальность)</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Бер кхиъна далале, и жима долуш дуьйна довзийта деза царна дайн оьзда г1иллакхаш, ламасташ, 1адаташ, Ийман, Ислам. Кегий долуш дуьйна йовзийта еза сина - оьздингаллин мехаллаш. Вайн халкъан кица ду - «серах ца бина х1оз – хьокханах балур бац» аьлла. Иза тидаме эцна, х1оттийна декхар кхочушдар болу болх вовшахтоха беза берийн бошмашкахь. Вон ма лела, оьзда хила бахарх тоьар дац, хазачу масалашца тоьшаллаш дало деза берашна. Довзийта деза дайн 1адаташ. «Б1озза хезначулла –цкъа гинарг г1олехь ду», олуш ду вайнехан, цундела 1адаташца дерг гойтуш, хьоьхуш хила деза. Уггар хьалха берашна йовзийта еза халкъан барта кхолларалла «Нохчийн фольклор», иштта шайн говзаллийца, исбаьхьаллийца доьзна долу нохчийн туьйранаш, ловзарш, хьекъале аларш иштта д1а кхин а… И дерриге а ц1енчу нохчийн маттахь дийца деза, хьоьхуш гайта а деза царна.</a:t>
            </a:r>
          </a:p>
        </p:txBody>
      </p:sp>
    </p:spTree>
    <p:extLst>
      <p:ext uri="{BB962C8B-B14F-4D97-AF65-F5344CB8AC3E}">
        <p14:creationId xmlns:p14="http://schemas.microsoft.com/office/powerpoint/2010/main" val="32281024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529" y="-298"/>
            <a:ext cx="12193057" cy="6858595"/>
          </a:xfrm>
          <a:prstGeom prst="rect">
            <a:avLst/>
          </a:prstGeom>
        </p:spPr>
      </p:pic>
      <p:sp>
        <p:nvSpPr>
          <p:cNvPr id="7" name="Прямоугольник 6"/>
          <p:cNvSpPr/>
          <p:nvPr/>
        </p:nvSpPr>
        <p:spPr>
          <a:xfrm>
            <a:off x="722333" y="1070392"/>
            <a:ext cx="10747331" cy="2068195"/>
          </a:xfrm>
          <a:prstGeom prst="rect">
            <a:avLst/>
          </a:prstGeom>
        </p:spPr>
        <p:txBody>
          <a:bodyPr wrap="square">
            <a:spAutoFit/>
          </a:bodyPr>
          <a:lstStyle/>
          <a:p>
            <a:pPr indent="180338" algn="just">
              <a:lnSpc>
                <a:spcPct val="107000"/>
              </a:lnSpc>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1алашо: </a:t>
            </a:r>
            <a:r>
              <a:rPr lang="ru-RU" sz="2400" dirty="0">
                <a:latin typeface="Times New Roman" panose="02020603050405020304" pitchFamily="18" charset="0"/>
                <a:ea typeface="Times New Roman" panose="02020603050405020304" pitchFamily="18" charset="0"/>
                <a:cs typeface="Times New Roman" panose="02020603050405020304" pitchFamily="18" charset="0"/>
              </a:rPr>
              <a:t>ненан маттаца йолу шовкъ к1аргъяр, цуьнца йолу уьйр-марзо ч1аг1ъяр, цуьнан йист йоцу хазалла. бух боцу маь1на школазхошна хьехар; шен ненан мотт ца хаахь иза вуьззина нохчо ца хилар довзийтар; Даймахках, 1аламах, вайн къомах, г1иллакх-оьздангаллех, ламастех, 1адатех, берашна кхетам балар, цаьрга болу безам алсамбаккхар; церан мехалла, дозалла гайтар.</a:t>
            </a:r>
            <a:endParaRPr lang="ru-RU" sz="24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1339427" y="3329610"/>
            <a:ext cx="3223048" cy="2604052"/>
          </a:xfrm>
          <a:prstGeom prst="rect">
            <a:avLst/>
          </a:prstGeom>
        </p:spPr>
      </p:pic>
      <p:pic>
        <p:nvPicPr>
          <p:cNvPr id="3" name="Рисунок 2"/>
          <p:cNvPicPr>
            <a:picLocks noChangeAspect="1"/>
          </p:cNvPicPr>
          <p:nvPr/>
        </p:nvPicPr>
        <p:blipFill>
          <a:blip r:embed="rId4"/>
          <a:stretch>
            <a:fillRect/>
          </a:stretch>
        </p:blipFill>
        <p:spPr>
          <a:xfrm>
            <a:off x="7133816" y="3356009"/>
            <a:ext cx="3401667" cy="2551251"/>
          </a:xfrm>
          <a:prstGeom prst="rect">
            <a:avLst/>
          </a:prstGeom>
        </p:spPr>
      </p:pic>
    </p:spTree>
    <p:extLst>
      <p:ext uri="{BB962C8B-B14F-4D97-AF65-F5344CB8AC3E}">
        <p14:creationId xmlns:p14="http://schemas.microsoft.com/office/powerpoint/2010/main" val="15946786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0"/>
            <a:ext cx="12192000" cy="6858000"/>
          </a:xfrm>
          <a:prstGeom prst="rect">
            <a:avLst/>
          </a:prstGeom>
        </p:spPr>
      </p:pic>
      <p:sp>
        <p:nvSpPr>
          <p:cNvPr id="7" name="Прямоугольник 6"/>
          <p:cNvSpPr/>
          <p:nvPr/>
        </p:nvSpPr>
        <p:spPr>
          <a:xfrm>
            <a:off x="977034" y="1117266"/>
            <a:ext cx="10384077" cy="1673022"/>
          </a:xfrm>
          <a:prstGeom prst="rect">
            <a:avLst/>
          </a:prstGeom>
        </p:spPr>
        <p:txBody>
          <a:bodyPr wrap="square">
            <a:spAutoFit/>
          </a:bodyPr>
          <a:lstStyle/>
          <a:p>
            <a:pPr indent="180338" algn="just">
              <a:lnSpc>
                <a:spcPct val="107000"/>
              </a:lnSpc>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Декхарш: </a:t>
            </a:r>
            <a:r>
              <a:rPr lang="ru-RU" sz="2400" dirty="0">
                <a:latin typeface="Times New Roman" panose="02020603050405020304" pitchFamily="18" charset="0"/>
                <a:ea typeface="Times New Roman" panose="02020603050405020304" pitchFamily="18" charset="0"/>
                <a:cs typeface="Times New Roman" panose="02020603050405020304" pitchFamily="18" charset="0"/>
              </a:rPr>
              <a:t>сина – оьздангалла кхиоран белхан кеп: карарчу хенахь мехала лоруш долу проблемин хьал тодарехь тидам т1ебахийтар; г1иллакхаш, ламасташ, 1адаташ довзуьйтуш бераш кхетош - кхиоран некъаш лахар; шен къоман культура йовзийтар, кхетош-кхиоран болх кхочуш бар.</a:t>
            </a:r>
            <a:endParaRPr lang="ru-RU" sz="24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1260345" y="3035370"/>
            <a:ext cx="4212571" cy="2550423"/>
          </a:xfrm>
          <a:prstGeom prst="rect">
            <a:avLst/>
          </a:prstGeom>
        </p:spPr>
      </p:pic>
      <p:pic>
        <p:nvPicPr>
          <p:cNvPr id="4" name="Рисунок 3"/>
          <p:cNvPicPr>
            <a:picLocks noChangeAspect="1"/>
          </p:cNvPicPr>
          <p:nvPr/>
        </p:nvPicPr>
        <p:blipFill>
          <a:blip r:embed="rId4"/>
          <a:stretch>
            <a:fillRect/>
          </a:stretch>
        </p:blipFill>
        <p:spPr>
          <a:xfrm>
            <a:off x="6815628" y="2915897"/>
            <a:ext cx="3885301" cy="2669899"/>
          </a:xfrm>
          <a:prstGeom prst="rect">
            <a:avLst/>
          </a:prstGeom>
        </p:spPr>
      </p:pic>
    </p:spTree>
    <p:extLst>
      <p:ext uri="{BB962C8B-B14F-4D97-AF65-F5344CB8AC3E}">
        <p14:creationId xmlns:p14="http://schemas.microsoft.com/office/powerpoint/2010/main" val="426042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0"/>
            <a:ext cx="12192000" cy="6858000"/>
          </a:xfrm>
          <a:prstGeom prst="rect">
            <a:avLst/>
          </a:prstGeom>
        </p:spPr>
      </p:pic>
      <p:sp>
        <p:nvSpPr>
          <p:cNvPr id="7" name="Прямоугольник 6"/>
          <p:cNvSpPr/>
          <p:nvPr/>
        </p:nvSpPr>
        <p:spPr>
          <a:xfrm>
            <a:off x="563675" y="964698"/>
            <a:ext cx="11160691" cy="2463367"/>
          </a:xfrm>
          <a:prstGeom prst="rect">
            <a:avLst/>
          </a:prstGeom>
        </p:spPr>
        <p:txBody>
          <a:bodyPr wrap="square">
            <a:spAutoFit/>
          </a:bodyPr>
          <a:lstStyle/>
          <a:p>
            <a:pPr indent="180338" algn="just">
              <a:lnSpc>
                <a:spcPct val="107000"/>
              </a:lnSpc>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Проектан декъашхой: </a:t>
            </a:r>
          </a:p>
          <a:p>
            <a:pPr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лакхара, ишколан  кечамбаран тобанашкара бераш, кхетош-кхиорхой, дай-наной.</a:t>
            </a:r>
          </a:p>
          <a:p>
            <a:pPr indent="180338" algn="just">
              <a:lnSpc>
                <a:spcPct val="107000"/>
              </a:lnSpc>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Проектан тайпа:</a:t>
            </a:r>
          </a:p>
          <a:p>
            <a:pPr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  довзаран, исбаьхьаллин-кхоллараллин, сина-оьздангалла а, лела 1амор кхетош-кхиоран.</a:t>
            </a:r>
          </a:p>
          <a:p>
            <a:pPr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 кхочуш яран хан: яхалла (3 бутт).</a:t>
            </a:r>
          </a:p>
        </p:txBody>
      </p:sp>
      <p:pic>
        <p:nvPicPr>
          <p:cNvPr id="2" name="Рисунок 1"/>
          <p:cNvPicPr>
            <a:picLocks noChangeAspect="1"/>
          </p:cNvPicPr>
          <p:nvPr/>
        </p:nvPicPr>
        <p:blipFill>
          <a:blip r:embed="rId3"/>
          <a:stretch>
            <a:fillRect/>
          </a:stretch>
        </p:blipFill>
        <p:spPr>
          <a:xfrm>
            <a:off x="6718853" y="3140840"/>
            <a:ext cx="4478736" cy="2523021"/>
          </a:xfrm>
          <a:prstGeom prst="rect">
            <a:avLst/>
          </a:prstGeom>
        </p:spPr>
      </p:pic>
    </p:spTree>
    <p:extLst>
      <p:ext uri="{BB962C8B-B14F-4D97-AF65-F5344CB8AC3E}">
        <p14:creationId xmlns:p14="http://schemas.microsoft.com/office/powerpoint/2010/main" val="23202950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0"/>
            <a:ext cx="12192000" cy="6858000"/>
          </a:xfrm>
          <a:prstGeom prst="rect">
            <a:avLst/>
          </a:prstGeom>
        </p:spPr>
      </p:pic>
      <p:sp>
        <p:nvSpPr>
          <p:cNvPr id="7" name="Прямоугольник 6"/>
          <p:cNvSpPr/>
          <p:nvPr/>
        </p:nvSpPr>
        <p:spPr>
          <a:xfrm>
            <a:off x="519242" y="1131622"/>
            <a:ext cx="5354785" cy="3253711"/>
          </a:xfrm>
          <a:prstGeom prst="rect">
            <a:avLst/>
          </a:prstGeom>
        </p:spPr>
        <p:txBody>
          <a:bodyPr wrap="square">
            <a:spAutoFit/>
          </a:bodyPr>
          <a:lstStyle/>
          <a:p>
            <a:pPr indent="180338" algn="just">
              <a:lnSpc>
                <a:spcPct val="107000"/>
              </a:lnSpc>
            </a:pPr>
            <a:endParaRPr lang="ru-RU" sz="2400" b="1" dirty="0">
              <a:latin typeface="Times New Roman" panose="02020603050405020304" pitchFamily="18" charset="0"/>
              <a:ea typeface="Times New Roman" panose="02020603050405020304" pitchFamily="18" charset="0"/>
              <a:cs typeface="Times New Roman" panose="02020603050405020304" pitchFamily="18" charset="0"/>
            </a:endParaRPr>
          </a:p>
          <a:p>
            <a:pPr indent="180338" algn="just">
              <a:lnSpc>
                <a:spcPct val="107000"/>
              </a:lnSpc>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Кхочуш деш долу хьехаран </a:t>
            </a:r>
            <a:r>
              <a:rPr lang="ru-RU" sz="2400" b="1" dirty="0" err="1">
                <a:latin typeface="Times New Roman" panose="02020603050405020304" pitchFamily="18" charset="0"/>
                <a:ea typeface="Times New Roman" panose="02020603050405020304" pitchFamily="18" charset="0"/>
                <a:cs typeface="Times New Roman" panose="02020603050405020304" pitchFamily="18" charset="0"/>
              </a:rPr>
              <a:t>некъаш</a:t>
            </a: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a:t>
            </a:r>
          </a:p>
          <a:p>
            <a:pPr indent="180338" algn="just">
              <a:lnSpc>
                <a:spcPct val="107000"/>
              </a:lnSpc>
            </a:pPr>
            <a:endParaRPr lang="ru-RU" sz="2400" dirty="0">
              <a:latin typeface="Times New Roman" panose="02020603050405020304" pitchFamily="18" charset="0"/>
              <a:ea typeface="Times New Roman" panose="02020603050405020304" pitchFamily="18" charset="0"/>
              <a:cs typeface="Times New Roman" panose="02020603050405020304" pitchFamily="18" charset="0"/>
            </a:endParaRP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1. Къамел кхиор;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2. Юкъараллехь кхетош кхиор;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3. Исбаьхьаллин хазалла кхиор;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4. Довзаран кхетош - </a:t>
            </a:r>
            <a:r>
              <a:rPr lang="ru-RU" sz="2400" dirty="0" err="1">
                <a:latin typeface="Times New Roman" panose="02020603050405020304" pitchFamily="18" charset="0"/>
                <a:ea typeface="Times New Roman" panose="02020603050405020304" pitchFamily="18" charset="0"/>
                <a:cs typeface="Times New Roman" panose="02020603050405020304" pitchFamily="18" charset="0"/>
              </a:rPr>
              <a:t>кхиор</a:t>
            </a:r>
            <a:r>
              <a:rPr lang="ru-RU" sz="2400" dirty="0">
                <a:latin typeface="Times New Roman" panose="02020603050405020304" pitchFamily="18" charset="0"/>
                <a:ea typeface="Times New Roman" panose="02020603050405020304" pitchFamily="18" charset="0"/>
                <a:cs typeface="Times New Roman" panose="02020603050405020304" pitchFamily="18" charset="0"/>
              </a:rPr>
              <a:t>.</a:t>
            </a:r>
          </a:p>
          <a:p>
            <a:pPr indent="180338" algn="just">
              <a:lnSpc>
                <a:spcPct val="107000"/>
              </a:lnSpc>
            </a:pPr>
            <a:endParaRPr lang="ru-RU"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6152326" y="2363305"/>
            <a:ext cx="5386237" cy="29740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96919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7" name="Прямоугольник 6"/>
          <p:cNvSpPr/>
          <p:nvPr/>
        </p:nvSpPr>
        <p:spPr>
          <a:xfrm>
            <a:off x="622127" y="814219"/>
            <a:ext cx="10947748" cy="5229573"/>
          </a:xfrm>
          <a:prstGeom prst="rect">
            <a:avLst/>
          </a:prstGeom>
        </p:spPr>
        <p:txBody>
          <a:bodyPr wrap="square">
            <a:spAutoFit/>
          </a:bodyPr>
          <a:lstStyle/>
          <a:p>
            <a:pPr indent="180338" algn="just">
              <a:lnSpc>
                <a:spcPct val="107000"/>
              </a:lnSpc>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Проектан муьраш</a:t>
            </a:r>
            <a:endParaRPr lang="ru-RU" sz="2400" dirty="0">
              <a:latin typeface="Times New Roman" panose="02020603050405020304" pitchFamily="18" charset="0"/>
              <a:ea typeface="Times New Roman" panose="02020603050405020304" pitchFamily="18" charset="0"/>
              <a:cs typeface="Times New Roman" panose="02020603050405020304" pitchFamily="18" charset="0"/>
            </a:endParaRPr>
          </a:p>
          <a:p>
            <a:pPr indent="180338" algn="just">
              <a:lnSpc>
                <a:spcPct val="107000"/>
              </a:lnSpc>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Хьалхара мур - </a:t>
            </a:r>
            <a:r>
              <a:rPr lang="ru-RU" sz="2400" dirty="0">
                <a:latin typeface="Times New Roman" panose="02020603050405020304" pitchFamily="18" charset="0"/>
                <a:ea typeface="Times New Roman" panose="02020603050405020304" pitchFamily="18" charset="0"/>
                <a:cs typeface="Times New Roman" panose="02020603050405020304" pitchFamily="18" charset="0"/>
              </a:rPr>
              <a:t>кечамаллин (проект х1оттор),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Хан 14.03.22 - 31.03.22 шо.</a:t>
            </a:r>
          </a:p>
          <a:p>
            <a:pPr indent="180338" algn="just">
              <a:lnSpc>
                <a:spcPct val="107000"/>
              </a:lnSpc>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Кхетош-кхиорхойн г1уллакх:</a:t>
            </a:r>
            <a:endParaRPr lang="ru-RU" sz="2400" dirty="0">
              <a:latin typeface="Times New Roman" panose="02020603050405020304" pitchFamily="18" charset="0"/>
              <a:ea typeface="Times New Roman" panose="02020603050405020304" pitchFamily="18" charset="0"/>
              <a:cs typeface="Times New Roman" panose="02020603050405020304" pitchFamily="18" charset="0"/>
            </a:endParaRPr>
          </a:p>
          <a:p>
            <a:pPr indent="180338" algn="just">
              <a:lnSpc>
                <a:spcPct val="107000"/>
              </a:lnSpc>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a:t>
            </a:r>
            <a:r>
              <a:rPr lang="ru-RU" sz="2400" dirty="0">
                <a:latin typeface="Times New Roman" panose="02020603050405020304" pitchFamily="18" charset="0"/>
                <a:ea typeface="Times New Roman" panose="02020603050405020304" pitchFamily="18" charset="0"/>
                <a:cs typeface="Times New Roman" panose="02020603050405020304" pitchFamily="18" charset="0"/>
              </a:rPr>
              <a:t>проблема къастор, 1алашо, т1едахкарш х1оттор;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-мероприятишна перспективан план х1оттор;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-белхан методаш билгалъяхар;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-журналш, газетш, киншкаш лахар, харжар;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-интернет ресурсаш лахар.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Цхьаьна ден долу г1уллакх:</a:t>
            </a:r>
            <a:endParaRPr lang="ru-RU" sz="2400" dirty="0">
              <a:latin typeface="Times New Roman" panose="02020603050405020304" pitchFamily="18" charset="0"/>
              <a:ea typeface="Times New Roman" panose="02020603050405020304" pitchFamily="18" charset="0"/>
              <a:cs typeface="Times New Roman" panose="02020603050405020304" pitchFamily="18" charset="0"/>
            </a:endParaRPr>
          </a:p>
          <a:p>
            <a:pPr indent="180338" algn="just">
              <a:lnSpc>
                <a:spcPct val="107000"/>
              </a:lnSpc>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a:t>
            </a:r>
            <a:r>
              <a:rPr lang="ru-RU" sz="2400" dirty="0">
                <a:latin typeface="Times New Roman" panose="02020603050405020304" pitchFamily="18" charset="0"/>
                <a:ea typeface="Times New Roman" panose="02020603050405020304" pitchFamily="18" charset="0"/>
                <a:cs typeface="Times New Roman" panose="02020603050405020304" pitchFamily="18" charset="0"/>
              </a:rPr>
              <a:t>бераш проблеман хьолана юкъадалор, царна улле, кхетаме йолчу г1улч яккхарехь;</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-проектан темина тидам баран берийн лаам т1е бахийтар.</a:t>
            </a:r>
          </a:p>
        </p:txBody>
      </p:sp>
    </p:spTree>
    <p:extLst>
      <p:ext uri="{BB962C8B-B14F-4D97-AF65-F5344CB8AC3E}">
        <p14:creationId xmlns:p14="http://schemas.microsoft.com/office/powerpoint/2010/main" val="2736551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Прямоугольник 1"/>
          <p:cNvSpPr/>
          <p:nvPr/>
        </p:nvSpPr>
        <p:spPr>
          <a:xfrm>
            <a:off x="643003" y="624054"/>
            <a:ext cx="10943572" cy="5048433"/>
          </a:xfrm>
          <a:prstGeom prst="rect">
            <a:avLst/>
          </a:prstGeom>
        </p:spPr>
        <p:txBody>
          <a:bodyPr wrap="square">
            <a:spAutoFit/>
          </a:bodyPr>
          <a:lstStyle/>
          <a:p>
            <a:pPr indent="180338" algn="just">
              <a:lnSpc>
                <a:spcPct val="107000"/>
              </a:lnSpc>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Шолг1а мур </a:t>
            </a:r>
            <a:r>
              <a:rPr lang="ru-RU" sz="2400" dirty="0">
                <a:latin typeface="Times New Roman" panose="02020603050405020304" pitchFamily="18" charset="0"/>
                <a:ea typeface="Times New Roman" panose="02020603050405020304" pitchFamily="18" charset="0"/>
                <a:cs typeface="Times New Roman" panose="02020603050405020304" pitchFamily="18" charset="0"/>
              </a:rPr>
              <a:t>- проект кхочуш яр,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Хан 01.04.22-30.04.22шо.</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 кхетош - кхиорхошца, берашца, церан дай-наношца кхочуш ян лерина мероприятеш кхочуш яр;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 берийн говзалла, хаарш карадерзор проектан боларехь, тайп-тайпана йолчу белхан кепашца.</a:t>
            </a:r>
          </a:p>
          <a:p>
            <a:pPr indent="180338" algn="just">
              <a:lnSpc>
                <a:spcPct val="107000"/>
              </a:lnSpc>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Кхоалг1а мур - </a:t>
            </a:r>
            <a:r>
              <a:rPr lang="ru-RU" sz="2400" dirty="0">
                <a:latin typeface="Times New Roman" panose="02020603050405020304" pitchFamily="18" charset="0"/>
                <a:ea typeface="Times New Roman" panose="02020603050405020304" pitchFamily="18" charset="0"/>
                <a:cs typeface="Times New Roman" panose="02020603050405020304" pitchFamily="18" charset="0"/>
              </a:rPr>
              <a:t>дерзоран,</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Хан 11.05.22-27.05.22шо</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 проект кхочуш яран анализ яр;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 берийн бешара жима-музей т1еюзар;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 жам1дар;</a:t>
            </a:r>
          </a:p>
          <a:p>
            <a:pPr indent="180338" algn="just">
              <a:lnSpc>
                <a:spcPct val="107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 кхин д1а а кхетош-кхиорхошна пайденна интернет публикациш яр.</a:t>
            </a:r>
          </a:p>
          <a:p>
            <a:pPr indent="180338" algn="just">
              <a:lnSpc>
                <a:spcPct val="107000"/>
              </a:lnSpc>
            </a:pPr>
            <a:r>
              <a:rPr lang="ru-RU" sz="13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7248500"/>
      </p:ext>
    </p:extLst>
  </p:cSld>
  <p:clrMapOvr>
    <a:masterClrMapping/>
  </p:clrMapOvr>
  <p:timing>
    <p:tnLst>
      <p:par>
        <p:cTn id="1" dur="indefinite" restart="never" nodeType="tmRoot"/>
      </p:par>
    </p:tnLst>
  </p:timing>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517</TotalTime>
  <Words>1120</Words>
  <Application>Microsoft Office PowerPoint</Application>
  <PresentationFormat>Широкоэкранный</PresentationFormat>
  <Paragraphs>114</Paragraphs>
  <Slides>21</Slides>
  <Notes>0</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2</vt:i4>
      </vt:variant>
      <vt:variant>
        <vt:lpstr>Заголовки слайдов</vt:lpstr>
      </vt:variant>
      <vt:variant>
        <vt:i4>21</vt:i4>
      </vt:variant>
    </vt:vector>
  </HeadingPairs>
  <TitlesOfParts>
    <vt:vector size="30" baseType="lpstr">
      <vt:lpstr>Arial</vt:lpstr>
      <vt:lpstr>Calibri</vt:lpstr>
      <vt:lpstr>Century Gothic</vt:lpstr>
      <vt:lpstr>Miama Nueva</vt:lpstr>
      <vt:lpstr>Times New Roman</vt:lpstr>
      <vt:lpstr>Wingdings 3</vt:lpstr>
      <vt:lpstr>Легкий дым</vt:lpstr>
      <vt:lpstr>Document</vt:lpstr>
      <vt:lpstr>Документ Microsoft Word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45</cp:revision>
  <cp:lastPrinted>2022-04-18T11:55:12Z</cp:lastPrinted>
  <dcterms:created xsi:type="dcterms:W3CDTF">2022-04-15T10:58:06Z</dcterms:created>
  <dcterms:modified xsi:type="dcterms:W3CDTF">2022-04-18T11:56:27Z</dcterms:modified>
</cp:coreProperties>
</file>